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notesMasterIdLst>
    <p:notesMasterId r:id="rId42"/>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 Id="rId4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this project as the one that I wanted to replicate.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this project as the one that I wanted to replicate.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hyperlink" Target="https://shaheer.info/works/mapping-partition/construction_of_pakistan.pdf" TargetMode="External"/><Relationship Id="rId1" Type="http://schemas.openxmlformats.org/officeDocument/2006/relationships/image" Target="../media/image-15-1.png"/><Relationship Id="rId3" Type="http://schemas.openxmlformats.org/officeDocument/2006/relationships/slideLayout" Target="../slideLayouts/slideLayout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slideLayout" Target="../slideLayouts/slideLayout1.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hyperlink" Target="https://www.dazed.me/life-culture/unpacking-the-kitsch-cyber-aesthetic-of-whatsapp-aunties-ramadan-greeting" TargetMode="External"/><Relationship Id="rId1" Type="http://schemas.openxmlformats.org/officeDocument/2006/relationships/image" Target="../media/image-19-1.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4" Type="http://schemas.openxmlformats.org/officeDocument/2006/relationships/hyperlink" Target="https://www.instagram.com/p/DHye_m1xnN4/" TargetMode="External"/><Relationship Id="rId5" Type="http://schemas.openxmlformats.org/officeDocument/2006/relationships/hyperlink" Target="https://www.instagram.com/p/DGneHl7xA3n/" TargetMode="External"/><Relationship Id="rId6" Type="http://schemas.openxmlformats.org/officeDocument/2006/relationships/hyperlink" Target="https://www.instagram.com/reel/C4WNJ0uA0Pm/" TargetMode="External"/><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slideLayout" Target="../slideLayouts/slideLayout1.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hyperlink" Target="https://www.dazed.me/art-photography/islamic-maximalism-spirituality-in-design-as-a-voice-against-the-aesthetic-design-hegemony-of-minimalism" TargetMode="External"/><Relationship Id="rId1" Type="http://schemas.openxmlformats.org/officeDocument/2006/relationships/image" Target="../media/image-22-1.png"/><Relationship Id="rId3" Type="http://schemas.openxmlformats.org/officeDocument/2006/relationships/slideLayout" Target="../slideLayouts/slideLayout1.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slideLayout" Target="../slideLayouts/slideLayout1.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slideLayout" Target="../slideLayouts/slideLayout1.xml"/><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image" Target="../media/image-25-7.png"/><Relationship Id="rId8" Type="http://schemas.openxmlformats.org/officeDocument/2006/relationships/image" Target="../media/image-25-8.png"/><Relationship Id="rId9" Type="http://schemas.openxmlformats.org/officeDocument/2006/relationships/image" Target="../media/image-25-9.png"/><Relationship Id="rId10" Type="http://schemas.openxmlformats.org/officeDocument/2006/relationships/image" Target="../media/image-25-10.png"/><Relationship Id="rId11" Type="http://schemas.openxmlformats.org/officeDocument/2006/relationships/slideLayout" Target="../slideLayouts/slideLayout1.xml"/><Relationship Id="rId1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image" Target="../media/image-26-5.png"/><Relationship Id="rId6" Type="http://schemas.openxmlformats.org/officeDocument/2006/relationships/slideLayout" Target="../slideLayouts/slideLayout1.xml"/><Relationship Id="rId7"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4" Type="http://schemas.openxmlformats.org/officeDocument/2006/relationships/hyperlink" Target="https://www.instagram.com/p/DI22KPap0Rl/" TargetMode="External"/><Relationship Id="rId5" Type="http://schemas.openxmlformats.org/officeDocument/2006/relationships/hyperlink" Target="https://www.instagram.com/p/DI6PE0vKLyO/" TargetMode="External"/><Relationship Id="rId6" Type="http://schemas.openxmlformats.org/officeDocument/2006/relationships/hyperlink" Target="https://www.instagram.com/p/DI1ox2pIBKe/" TargetMode="External"/><Relationship Id="rId1" Type="http://schemas.openxmlformats.org/officeDocument/2006/relationships/image" Target="../media/image-30-1.png"/><Relationship Id="rId2" Type="http://schemas.openxmlformats.org/officeDocument/2006/relationships/image" Target="../media/image-30-2.png"/><Relationship Id="rId3" Type="http://schemas.openxmlformats.org/officeDocument/2006/relationships/image" Target="../media/image-30-3.png"/><Relationship Id="rId7" Type="http://schemas.openxmlformats.org/officeDocument/2006/relationships/slideLayout" Target="../slideLayouts/slideLayout1.xml"/><Relationship Id="rId8"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image" Target="../media/image-31-2.png"/><Relationship Id="rId3" Type="http://schemas.openxmlformats.org/officeDocument/2006/relationships/image" Target="../media/image-31-3.png"/><Relationship Id="rId4" Type="http://schemas.openxmlformats.org/officeDocument/2006/relationships/slideLayout" Target="../slideLayouts/slideLayout1.xml"/><Relationship Id="rId5"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image" Target="../media/image-32-2.png"/><Relationship Id="rId3" Type="http://schemas.openxmlformats.org/officeDocument/2006/relationships/image" Target="../media/image-32-3.png"/><Relationship Id="rId4" Type="http://schemas.openxmlformats.org/officeDocument/2006/relationships/image" Target="../media/image-32-4.png"/><Relationship Id="rId5" Type="http://schemas.openxmlformats.org/officeDocument/2006/relationships/image" Target="../media/image-32-5.png"/><Relationship Id="rId6" Type="http://schemas.openxmlformats.org/officeDocument/2006/relationships/slideLayout" Target="../slideLayouts/slideLayout1.xml"/><Relationship Id="rId7"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image" Target="../media/image-33-2.png"/><Relationship Id="rId3" Type="http://schemas.openxmlformats.org/officeDocument/2006/relationships/image" Target="../media/image-33-3.png"/><Relationship Id="rId4" Type="http://schemas.openxmlformats.org/officeDocument/2006/relationships/slideLayout" Target="../slideLayouts/slideLayout1.xml"/><Relationship Id="rId5"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image" Target="../media/image-34-2.png"/><Relationship Id="rId3" Type="http://schemas.openxmlformats.org/officeDocument/2006/relationships/image" Target="../media/image-34-3.png"/><Relationship Id="rId4" Type="http://schemas.openxmlformats.org/officeDocument/2006/relationships/slideLayout" Target="../slideLayouts/slideLayout1.xml"/><Relationship Id="rId5"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image" Target="../media/image-35-2.png"/><Relationship Id="rId3" Type="http://schemas.openxmlformats.org/officeDocument/2006/relationships/slideLayout" Target="../slideLayouts/slideLayout1.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image" Target="../media/image-36-2.png"/><Relationship Id="rId3" Type="http://schemas.openxmlformats.org/officeDocument/2006/relationships/slideLayout" Target="../slideLayouts/slideLayout1.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39-1.png"/><Relationship Id="rId2" Type="http://schemas.openxmlformats.org/officeDocument/2006/relationships/image" Target="../media/image-39-2.png"/><Relationship Id="rId3" Type="http://schemas.openxmlformats.org/officeDocument/2006/relationships/slideLayout" Target="../slideLayouts/slideLayout1.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hyperlink" Target="https://ebookcentral.proquest.com/lib/ual/reader.action?docID=5176951&amp;ppg=1" TargetMode="External"/><Relationship Id="rId1" Type="http://schemas.openxmlformats.org/officeDocument/2006/relationships/image" Target="../media/image-7-1.png"/><Relationship Id="rId3" Type="http://schemas.openxmlformats.org/officeDocument/2006/relationships/slideLayout" Target="../slideLayouts/slideLayou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609600" y="1847850"/>
            <a:ext cx="5943600" cy="1447800"/>
          </a:xfrm>
          <a:prstGeom prst="rect">
            <a:avLst/>
          </a:prstGeom>
          <a:noFill/>
          <a:ln/>
        </p:spPr>
      </p:sp>
      <p:sp>
        <p:nvSpPr>
          <p:cNvPr id="3" name="Text 1"/>
          <p:cNvSpPr/>
          <p:nvPr/>
        </p:nvSpPr>
        <p:spPr>
          <a:xfrm>
            <a:off x="609600" y="1847850"/>
            <a:ext cx="6400800" cy="1095375"/>
          </a:xfrm>
          <a:prstGeom prst="rect">
            <a:avLst/>
          </a:prstGeom>
          <a:noFill/>
          <a:ln/>
        </p:spPr>
        <p:txBody>
          <a:bodyPr wrap="square" rtlCol="0" anchor="ctr"/>
          <a:lstStyle/>
          <a:p>
            <a:pPr algn="l" indent="0" marL="0">
              <a:lnSpc>
                <a:spcPts val="4320"/>
              </a:lnSpc>
              <a:buNone/>
            </a:pPr>
            <a:r>
              <a:rPr lang="en-US" sz="3600" b="1" spc="-72" kern="0" dirty="0">
                <a:solidFill>
                  <a:srgbClr val="000000">
                    <a:alpha val="99000"/>
                  </a:srgbClr>
                </a:solidFill>
                <a:latin typeface="Inter" pitchFamily="34" charset="0"/>
                <a:ea typeface="Inter" pitchFamily="34" charset="-122"/>
                <a:cs typeface="Inter" pitchFamily="34" charset="-120"/>
              </a:rPr>
              <a:t>Unit 2 - Brief 1 / Week 3</a:t>
            </a:r>
            <a:endParaRPr lang="en-US" sz="3600" dirty="0"/>
          </a:p>
          <a:p>
            <a:pPr algn="l" indent="0" marL="0">
              <a:lnSpc>
                <a:spcPts val="4320"/>
              </a:lnSpc>
              <a:buNone/>
            </a:pPr>
            <a:r>
              <a:rPr lang="en-US" sz="3600" b="1" spc="-72" kern="0" dirty="0">
                <a:solidFill>
                  <a:srgbClr val="000000">
                    <a:alpha val="99000"/>
                  </a:srgbClr>
                </a:solidFill>
                <a:latin typeface="Inter" pitchFamily="34" charset="0"/>
                <a:ea typeface="Inter" pitchFamily="34" charset="-122"/>
                <a:cs typeface="Inter" pitchFamily="34" charset="-120"/>
              </a:rPr>
              <a:t>Positions Through Iterating</a:t>
            </a:r>
            <a:endParaRPr lang="en-US" sz="3600" dirty="0"/>
          </a:p>
        </p:txBody>
      </p:sp>
      <p:sp>
        <p:nvSpPr>
          <p:cNvPr id="4" name="Text 2"/>
          <p:cNvSpPr/>
          <p:nvPr/>
        </p:nvSpPr>
        <p:spPr>
          <a:xfrm>
            <a:off x="609600" y="3057525"/>
            <a:ext cx="6400800" cy="238125"/>
          </a:xfrm>
          <a:prstGeom prst="rect">
            <a:avLst/>
          </a:prstGeom>
          <a:noFill/>
          <a:ln/>
        </p:spPr>
        <p:txBody>
          <a:bodyPr wrap="square" rtlCol="0" anchor="ctr"/>
          <a:lstStyle/>
          <a:p>
            <a:pPr algn="l" indent="0" marL="0">
              <a:lnSpc>
                <a:spcPts val="1890"/>
              </a:lnSpc>
              <a:buNone/>
            </a:pPr>
            <a:r>
              <a:rPr lang="en-US" sz="1350" spc="-13" kern="0" dirty="0">
                <a:solidFill>
                  <a:srgbClr val="000000">
                    <a:alpha val="99000"/>
                  </a:srgbClr>
                </a:solidFill>
                <a:latin typeface="Inter" pitchFamily="34" charset="0"/>
                <a:ea typeface="Inter" pitchFamily="34" charset="-122"/>
                <a:cs typeface="Inter" pitchFamily="34" charset="-120"/>
              </a:rPr>
              <a:t>Identity and Maps</a:t>
            </a:r>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352675" y="547688"/>
            <a:ext cx="4438650" cy="40433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3181350" y="1819275"/>
            <a:ext cx="1557338" cy="1490663"/>
          </a:xfrm>
          <a:prstGeom prst="ellipse">
            <a:avLst/>
          </a:prstGeom>
          <a:solidFill>
            <a:srgbClr val="FFEF92">
              <a:alpha val="80000"/>
            </a:srgbClr>
          </a:solidFill>
          <a:ln w="50800">
            <a:solidFill>
              <a:srgbClr val="000000">
                <a:alpha val="80000"/>
              </a:srgbClr>
            </a:solidFill>
          </a:ln>
        </p:spPr>
        <p:txBody>
          <a:bodyPr wrap="square" rtlCol="0" anchor="ctr"/>
          <a:lstStyle/>
          <a:p>
            <a:pPr indent="0" marL="0">
              <a:buNone/>
            </a:pPr>
            <a:r>
              <a:rPr lang="en-US" dirty="0">
                <a:solidFill>
                  <a:srgbClr val="000000"/>
                </a:solidFill>
              </a:rPr>
              <a:t>Muslim</a:t>
            </a:r>
            <a:endParaRPr lang="en-US" dirty="0"/>
          </a:p>
        </p:txBody>
      </p:sp>
      <p:sp>
        <p:nvSpPr>
          <p:cNvPr id="3" name="Text 1"/>
          <p:cNvSpPr/>
          <p:nvPr/>
        </p:nvSpPr>
        <p:spPr>
          <a:xfrm>
            <a:off x="3848100" y="900113"/>
            <a:ext cx="1557338" cy="1490663"/>
          </a:xfrm>
          <a:prstGeom prst="ellipse">
            <a:avLst/>
          </a:prstGeom>
          <a:solidFill>
            <a:srgbClr val="FFEF92">
              <a:alpha val="80000"/>
            </a:srgbClr>
          </a:solidFill>
          <a:ln w="50800">
            <a:solidFill>
              <a:srgbClr val="000000">
                <a:alpha val="80000"/>
              </a:srgbClr>
            </a:solidFill>
          </a:ln>
        </p:spPr>
        <p:txBody>
          <a:bodyPr wrap="square" rtlCol="0" anchor="ctr"/>
          <a:lstStyle/>
          <a:p>
            <a:pPr indent="0" marL="0">
              <a:buNone/>
            </a:pPr>
            <a:r>
              <a:rPr lang="en-US" dirty="0">
                <a:solidFill>
                  <a:srgbClr val="000000"/>
                </a:solidFill>
              </a:rPr>
              <a:t>Pakistani</a:t>
            </a:r>
            <a:endParaRPr lang="en-US" dirty="0"/>
          </a:p>
        </p:txBody>
      </p:sp>
      <p:sp>
        <p:nvSpPr>
          <p:cNvPr id="4" name="Text 2"/>
          <p:cNvSpPr/>
          <p:nvPr/>
        </p:nvSpPr>
        <p:spPr>
          <a:xfrm>
            <a:off x="4400550" y="1819275"/>
            <a:ext cx="1557338" cy="1490663"/>
          </a:xfrm>
          <a:prstGeom prst="ellipse">
            <a:avLst/>
          </a:prstGeom>
          <a:solidFill>
            <a:srgbClr val="FFEF92">
              <a:alpha val="80000"/>
            </a:srgbClr>
          </a:solidFill>
          <a:ln w="50800">
            <a:solidFill>
              <a:srgbClr val="000000">
                <a:alpha val="80000"/>
              </a:srgbClr>
            </a:solidFill>
          </a:ln>
        </p:spPr>
        <p:txBody>
          <a:bodyPr wrap="square" rtlCol="0" anchor="ctr"/>
          <a:lstStyle/>
          <a:p>
            <a:pPr indent="0" marL="0">
              <a:buNone/>
            </a:pPr>
            <a:r>
              <a:rPr lang="en-US" dirty="0">
                <a:solidFill>
                  <a:srgbClr val="000000"/>
                </a:solidFill>
              </a:rPr>
              <a:t>Pashtun</a:t>
            </a:r>
            <a:endParaRPr lang="en-US" dirty="0"/>
          </a:p>
        </p:txBody>
      </p:sp>
      <p:sp>
        <p:nvSpPr>
          <p:cNvPr id="5" name="Text 3"/>
          <p:cNvSpPr/>
          <p:nvPr/>
        </p:nvSpPr>
        <p:spPr>
          <a:xfrm>
            <a:off x="3848100" y="2757488"/>
            <a:ext cx="1557338" cy="1485900"/>
          </a:xfrm>
          <a:prstGeom prst="ellipse">
            <a:avLst/>
          </a:prstGeom>
          <a:solidFill>
            <a:srgbClr val="FFEF92">
              <a:alpha val="80000"/>
            </a:srgbClr>
          </a:solidFill>
          <a:ln w="50800">
            <a:solidFill>
              <a:srgbClr val="000000">
                <a:alpha val="80000"/>
              </a:srgbClr>
            </a:solidFill>
          </a:ln>
        </p:spPr>
        <p:txBody>
          <a:bodyPr wrap="square" rtlCol="0" anchor="ctr"/>
          <a:lstStyle/>
          <a:p>
            <a:pPr indent="0" marL="0">
              <a:buNone/>
            </a:pPr>
            <a:r>
              <a:rPr lang="en-US" dirty="0">
                <a:solidFill>
                  <a:srgbClr val="000000"/>
                </a:solidFill>
              </a:rPr>
              <a:t>Male</a:t>
            </a:r>
            <a:endParaRPr lang="en-US" dirty="0"/>
          </a:p>
        </p:txBody>
      </p:sp>
      <p:sp>
        <p:nvSpPr>
          <p:cNvPr id="6" name="Text 4"/>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My Identity</a:t>
            </a:r>
            <a:endParaRPr lang="en-US" sz="2250" dirty="0"/>
          </a:p>
        </p:txBody>
      </p:sp>
      <p:sp>
        <p:nvSpPr>
          <p:cNvPr id="7" name="Text 5"/>
          <p:cNvSpPr/>
          <p:nvPr/>
        </p:nvSpPr>
        <p:spPr>
          <a:xfrm>
            <a:off x="609600" y="676275"/>
            <a:ext cx="2709863"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From an inter-sectional lens</a:t>
            </a:r>
            <a:endParaRPr lang="en-US" sz="13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876675" y="314325"/>
            <a:ext cx="4657725" cy="4286250"/>
          </a:xfrm>
          <a:prstGeom prst="rect">
            <a:avLst/>
          </a:prstGeom>
        </p:spPr>
      </p:pic>
      <p:sp>
        <p:nvSpPr>
          <p:cNvPr id="3" name="Text 0"/>
          <p:cNvSpPr/>
          <p:nvPr/>
        </p:nvSpPr>
        <p:spPr>
          <a:xfrm>
            <a:off x="666750" y="2286000"/>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Small History Lesson</a:t>
            </a:r>
            <a:endParaRPr lang="en-US" sz="2250" dirty="0"/>
          </a:p>
        </p:txBody>
      </p:sp>
      <p:sp>
        <p:nvSpPr>
          <p:cNvPr id="4" name="Text 1"/>
          <p:cNvSpPr/>
          <p:nvPr/>
        </p:nvSpPr>
        <p:spPr>
          <a:xfrm>
            <a:off x="666750" y="2628900"/>
            <a:ext cx="2357438"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Indo-Pak Partition 1947</a:t>
            </a:r>
            <a:endParaRPr lang="en-US" sz="13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23938" y="738188"/>
            <a:ext cx="7091363" cy="36671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09563" y="885825"/>
            <a:ext cx="4138613" cy="3052763"/>
          </a:xfrm>
          <a:prstGeom prst="rect">
            <a:avLst/>
          </a:prstGeom>
        </p:spPr>
      </p:pic>
      <p:sp>
        <p:nvSpPr>
          <p:cNvPr id="3" name="Text 0"/>
          <p:cNvSpPr/>
          <p:nvPr/>
        </p:nvSpPr>
        <p:spPr>
          <a:xfrm>
            <a:off x="4572000" y="919162"/>
            <a:ext cx="4662488" cy="3300413"/>
          </a:xfrm>
          <a:prstGeom prst="rect">
            <a:avLst/>
          </a:prstGeom>
          <a:noFill/>
          <a:ln/>
        </p:spPr>
        <p:txBody>
          <a:bodyPr wrap="square" rtlCol="0" anchor="ctr"/>
          <a:lstStyle/>
          <a:p>
            <a:pPr algn="l" indent="0" marL="0">
              <a:lnSpc>
                <a:spcPts val="1239"/>
              </a:lnSpc>
              <a:buNone/>
            </a:pPr>
            <a:r>
              <a:rPr lang="en-US" sz="885" b="1" spc="-9" kern="0" dirty="0">
                <a:solidFill>
                  <a:srgbClr val="000000">
                    <a:alpha val="99000"/>
                  </a:srgbClr>
                </a:solidFill>
                <a:latin typeface="Inter" pitchFamily="34" charset="0"/>
                <a:ea typeface="Inter" pitchFamily="34" charset="-122"/>
                <a:cs typeface="Inter" pitchFamily="34" charset="-120"/>
              </a:rPr>
              <a:t>Pakistan India</a:t>
            </a:r>
            <a:pPr algn="l" indent="0" marL="0">
              <a:lnSpc>
                <a:spcPts val="1239"/>
              </a:lnSpc>
              <a:buNone/>
            </a:pPr>
            <a:r>
              <a:rPr lang="en-US" sz="885" spc="-9" kern="0" dirty="0">
                <a:solidFill>
                  <a:srgbClr val="000000">
                    <a:alpha val="99000"/>
                  </a:srgbClr>
                </a:solidFill>
                <a:latin typeface="Inter" pitchFamily="34" charset="0"/>
                <a:ea typeface="Inter" pitchFamily="34" charset="-122"/>
                <a:cs typeface="Inter" pitchFamily="34" charset="-120"/>
              </a:rPr>
              <a:t> </a:t>
            </a:r>
            <a:pPr algn="l" indent="0" marL="0">
              <a:lnSpc>
                <a:spcPts val="1239"/>
              </a:lnSpc>
              <a:buNone/>
            </a:pPr>
            <a:r>
              <a:rPr lang="en-US" sz="885" b="1" spc="-9" kern="0" dirty="0">
                <a:solidFill>
                  <a:srgbClr val="000000">
                    <a:alpha val="99000"/>
                  </a:srgbClr>
                </a:solidFill>
                <a:latin typeface="Inter" pitchFamily="34" charset="0"/>
                <a:ea typeface="Inter" pitchFamily="34" charset="-122"/>
                <a:cs typeface="Inter" pitchFamily="34" charset="-120"/>
              </a:rPr>
              <a:t>Wars 🇵🇰🇮</a:t>
            </a:r>
            <a:pPr algn="l" indent="0" marL="0">
              <a:lnSpc>
                <a:spcPts val="1239"/>
              </a:lnSpc>
              <a:buNone/>
            </a:pPr>
            <a:r>
              <a:rPr lang="en-US" sz="885" spc="-9" kern="0" dirty="0">
                <a:solidFill>
                  <a:srgbClr val="000000">
                    <a:alpha val="99000"/>
                  </a:srgbClr>
                </a:solidFill>
                <a:latin typeface="Inter" pitchFamily="34" charset="0"/>
                <a:ea typeface="Inter" pitchFamily="34" charset="-122"/>
                <a:cs typeface="Inter" pitchFamily="34" charset="-120"/>
              </a:rPr>
              <a:t>🇳 </a:t>
            </a:r>
            <a:endParaRPr lang="en-US" sz="885" dirty="0"/>
          </a:p>
          <a:p>
            <a:pPr algn="l" marL="342900" indent="-342900">
              <a:lnSpc>
                <a:spcPts val="1239"/>
              </a:lnSpc>
              <a:buSzPct val="100000"/>
              <a:buChar char="•"/>
            </a:pPr>
            <a:r>
              <a:rPr lang="en-US" sz="885" spc="-9" kern="0" dirty="0">
                <a:solidFill>
                  <a:srgbClr val="000000">
                    <a:alpha val="99000"/>
                  </a:srgbClr>
                </a:solidFill>
                <a:latin typeface="Inter" pitchFamily="34" charset="0"/>
                <a:ea typeface="Inter" pitchFamily="34" charset="-122"/>
                <a:cs typeface="Inter" pitchFamily="34" charset="-120"/>
              </a:rPr>
              <a:t>1947–48: First Kashmir War ➔ ended in UN ceasefire.</a:t>
            </a:r>
            <a:endParaRPr lang="en-US" sz="885" dirty="0"/>
          </a:p>
          <a:p>
            <a:pPr algn="l" marL="342900" indent="-342900">
              <a:lnSpc>
                <a:spcPts val="1239"/>
              </a:lnSpc>
              <a:buSzPct val="100000"/>
              <a:buChar char="•"/>
            </a:pPr>
            <a:r>
              <a:rPr lang="en-US" sz="885" spc="-9" kern="0" dirty="0">
                <a:solidFill>
                  <a:srgbClr val="000000">
                    <a:alpha val="99000"/>
                  </a:srgbClr>
                </a:solidFill>
                <a:latin typeface="Inter" pitchFamily="34" charset="0"/>
                <a:ea typeface="Inter" pitchFamily="34" charset="-122"/>
                <a:cs typeface="Inter" pitchFamily="34" charset="-120"/>
              </a:rPr>
              <a:t>1965: Second Kashmir War ➔ stalemate; Tashkent Agreement.</a:t>
            </a:r>
            <a:endParaRPr lang="en-US" sz="885" dirty="0"/>
          </a:p>
          <a:p>
            <a:pPr algn="l" marL="342900" indent="-342900">
              <a:lnSpc>
                <a:spcPts val="1239"/>
              </a:lnSpc>
              <a:buSzPct val="100000"/>
              <a:buChar char="•"/>
            </a:pPr>
            <a:r>
              <a:rPr lang="en-US" sz="885" spc="-9" kern="0" dirty="0">
                <a:solidFill>
                  <a:srgbClr val="000000">
                    <a:alpha val="99000"/>
                  </a:srgbClr>
                </a:solidFill>
                <a:latin typeface="Inter" pitchFamily="34" charset="0"/>
                <a:ea typeface="Inter" pitchFamily="34" charset="-122"/>
                <a:cs typeface="Inter" pitchFamily="34" charset="-120"/>
              </a:rPr>
              <a:t>1971: War ➔ resulted in Bangladesh’s creation.</a:t>
            </a:r>
            <a:endParaRPr lang="en-US" sz="885" dirty="0"/>
          </a:p>
          <a:p>
            <a:pPr algn="l" marL="342900" indent="-342900">
              <a:lnSpc>
                <a:spcPts val="1239"/>
              </a:lnSpc>
              <a:buSzPct val="100000"/>
              <a:buChar char="•"/>
            </a:pPr>
            <a:r>
              <a:rPr lang="en-US" sz="885" spc="-9" kern="0" dirty="0">
                <a:solidFill>
                  <a:srgbClr val="000000">
                    <a:alpha val="99000"/>
                  </a:srgbClr>
                </a:solidFill>
                <a:latin typeface="Inter" pitchFamily="34" charset="0"/>
                <a:ea typeface="Inter" pitchFamily="34" charset="-122"/>
                <a:cs typeface="Inter" pitchFamily="34" charset="-120"/>
              </a:rPr>
              <a:t>1999: Kargil Conflict ➔ India recaptured strategic posts.</a:t>
            </a:r>
            <a:endParaRPr lang="en-US" sz="885" dirty="0"/>
          </a:p>
          <a:p>
            <a:pPr algn="l" marL="342900" indent="-342900">
              <a:lnSpc>
                <a:spcPts val="1239"/>
              </a:lnSpc>
              <a:buSzPct val="100000"/>
              <a:buChar char="•"/>
            </a:pPr>
            <a:r>
              <a:rPr lang="en-US" sz="885" spc="-9" kern="0" dirty="0">
                <a:solidFill>
                  <a:srgbClr val="000000">
                    <a:alpha val="99000"/>
                  </a:srgbClr>
                </a:solidFill>
                <a:latin typeface="Inter" pitchFamily="34" charset="0"/>
                <a:ea typeface="Inter" pitchFamily="34" charset="-122"/>
                <a:cs typeface="Inter" pitchFamily="34" charset="-120"/>
              </a:rPr>
              <a:t>Siachen Conflict (since 1984) ➔ highest battlefield on earth.</a:t>
            </a:r>
            <a:endParaRPr lang="en-US" sz="885" dirty="0"/>
          </a:p>
          <a:p>
            <a:pPr algn="l" marL="342900" indent="-342900">
              <a:lnSpc>
                <a:spcPts val="1239"/>
              </a:lnSpc>
              <a:buSzPct val="100000"/>
              <a:buChar char="•"/>
            </a:pPr>
            <a:r>
              <a:rPr lang="en-US" sz="885" spc="-9" kern="0" dirty="0">
                <a:solidFill>
                  <a:srgbClr val="000000">
                    <a:alpha val="99000"/>
                  </a:srgbClr>
                </a:solidFill>
                <a:latin typeface="Inter" pitchFamily="34" charset="0"/>
                <a:ea typeface="Inter" pitchFamily="34" charset="-122"/>
                <a:cs typeface="Inter" pitchFamily="34" charset="-120"/>
              </a:rPr>
              <a:t>Frequent LoC skirmishes ➔ especially post-2000.</a:t>
            </a:r>
            <a:endParaRPr lang="en-US" sz="885" dirty="0"/>
          </a:p>
          <a:p>
            <a:pPr algn="l" marL="342900" indent="-342900">
              <a:lnSpc>
                <a:spcPts val="1239"/>
              </a:lnSpc>
              <a:buSzPct val="100000"/>
              <a:buChar char="•"/>
            </a:pPr>
            <a:r>
              <a:rPr lang="en-US" sz="885" spc="-9" kern="0" dirty="0">
                <a:solidFill>
                  <a:srgbClr val="000000">
                    <a:alpha val="99000"/>
                  </a:srgbClr>
                </a:solidFill>
                <a:latin typeface="Inter" pitchFamily="34" charset="0"/>
                <a:ea typeface="Inter" pitchFamily="34" charset="-122"/>
                <a:cs typeface="Inter" pitchFamily="34" charset="-120"/>
              </a:rPr>
              <a:t>2019: Balakot airstrikes ➔ aerial dogfights after Pulwama atta</a:t>
            </a:r>
            <a:pPr algn="l" indent="0" marL="0">
              <a:lnSpc>
                <a:spcPts val="1239"/>
              </a:lnSpc>
              <a:buNone/>
            </a:pPr>
            <a:r>
              <a:rPr lang="en-US" sz="885" b="1" spc="-9" kern="0" dirty="0">
                <a:solidFill>
                  <a:srgbClr val="000000">
                    <a:alpha val="99000"/>
                  </a:srgbClr>
                </a:solidFill>
                <a:latin typeface="Inter" pitchFamily="34" charset="0"/>
                <a:ea typeface="Inter" pitchFamily="34" charset="-122"/>
                <a:cs typeface="Inter" pitchFamily="34" charset="-120"/>
              </a:rPr>
              <a:t>ck.</a:t>
            </a:r>
            <a:endParaRPr lang="en-US" sz="885" dirty="0"/>
          </a:p>
          <a:p>
            <a:pPr algn="l" indent="0" marL="0">
              <a:lnSpc>
                <a:spcPts val="1239"/>
              </a:lnSpc>
              <a:buNone/>
            </a:pPr>
            <a:r>
              <a:rPr lang="en-US" sz="885" b="1" spc="-9" kern="0" dirty="0">
                <a:solidFill>
                  <a:srgbClr val="000000">
                    <a:alpha val="99000"/>
                  </a:srgbClr>
                </a:solidFill>
                <a:latin typeface="Inter" pitchFamily="34" charset="0"/>
                <a:ea typeface="Inter" pitchFamily="34" charset="-122"/>
                <a:cs typeface="Inter" pitchFamily="34" charset="-120"/>
              </a:rPr>
              <a:t>Nuances in the Relationship 🤝</a:t>
            </a:r>
            <a:endParaRPr lang="en-US" sz="885" dirty="0"/>
          </a:p>
          <a:p>
            <a:pPr algn="l" marL="342900" indent="-342900">
              <a:lnSpc>
                <a:spcPts val="1239"/>
              </a:lnSpc>
              <a:buSzPct val="100000"/>
              <a:buChar char="•"/>
            </a:pPr>
            <a:r>
              <a:rPr lang="en-US" sz="885" b="1" spc="-9" kern="0" dirty="0">
                <a:solidFill>
                  <a:srgbClr val="000000">
                    <a:alpha val="99000"/>
                  </a:srgbClr>
                </a:solidFill>
                <a:latin typeface="Inter" pitchFamily="34" charset="0"/>
                <a:ea typeface="Inter" pitchFamily="34" charset="-122"/>
                <a:cs typeface="Inter" pitchFamily="34" charset="-120"/>
              </a:rPr>
              <a:t>Shared Art &amp; Cu</a:t>
            </a:r>
            <a:pPr algn="l" indent="0" marL="0">
              <a:lnSpc>
                <a:spcPts val="1239"/>
              </a:lnSpc>
              <a:buNone/>
            </a:pPr>
            <a:r>
              <a:rPr lang="en-US" sz="885" spc="-9" kern="0" dirty="0">
                <a:solidFill>
                  <a:srgbClr val="000000">
                    <a:alpha val="99000"/>
                  </a:srgbClr>
                </a:solidFill>
                <a:latin typeface="Inter" pitchFamily="34" charset="0"/>
                <a:ea typeface="Inter" pitchFamily="34" charset="-122"/>
                <a:cs typeface="Inter" pitchFamily="34" charset="-120"/>
              </a:rPr>
              <a:t>lture  ➔ Bollywood films, Pakistani dramas, and music</a:t>
            </a:r>
            <a:pPr algn="l" indent="0" marL="0">
              <a:lnSpc>
                <a:spcPts val="1239"/>
              </a:lnSpc>
              <a:buNone/>
            </a:pPr>
            <a:r>
              <a:rPr lang="en-US" sz="885" spc="-9" kern="0" dirty="0">
                <a:solidFill>
                  <a:srgbClr val="000000">
                    <a:alpha val="99000"/>
                  </a:srgbClr>
                </a:solidFill>
                <a:latin typeface="Inter" pitchFamily="34" charset="0"/>
                <a:ea typeface="Inter" pitchFamily="34" charset="-122"/>
                <a:cs typeface="Inter" pitchFamily="34" charset="-120"/>
              </a:rPr>
              <a:t>i</a:t>
            </a:r>
            <a:pPr algn="l" indent="0" marL="0">
              <a:lnSpc>
                <a:spcPts val="1239"/>
              </a:lnSpc>
              <a:buNone/>
            </a:pPr>
            <a:r>
              <a:rPr lang="en-US" sz="885" spc="-9" kern="0" dirty="0">
                <a:solidFill>
                  <a:srgbClr val="000000">
                    <a:alpha val="99000"/>
                  </a:srgbClr>
                </a:solidFill>
                <a:latin typeface="Inter" pitchFamily="34" charset="0"/>
                <a:ea typeface="Inter" pitchFamily="34" charset="-122"/>
                <a:cs typeface="Inter" pitchFamily="34" charset="-120"/>
              </a:rPr>
              <a:t>ans  (e.g., Atif Aslam, Rahat Fateh Ali Khan) are hugely popular across bord</a:t>
            </a:r>
            <a:pPr algn="l" indent="0" marL="0">
              <a:lnSpc>
                <a:spcPts val="1239"/>
              </a:lnSpc>
              <a:buNone/>
            </a:pPr>
            <a:r>
              <a:rPr lang="en-US" sz="885" b="1" spc="-9" kern="0" dirty="0">
                <a:solidFill>
                  <a:srgbClr val="000000">
                    <a:alpha val="99000"/>
                  </a:srgbClr>
                </a:solidFill>
                <a:latin typeface="Inter" pitchFamily="34" charset="0"/>
                <a:ea typeface="Inter" pitchFamily="34" charset="-122"/>
                <a:cs typeface="Inter" pitchFamily="34" charset="-120"/>
              </a:rPr>
              <a:t>ers.</a:t>
            </a:r>
            <a:endParaRPr lang="en-US" sz="885" dirty="0"/>
          </a:p>
          <a:p>
            <a:pPr algn="l" marL="342900" indent="-342900">
              <a:lnSpc>
                <a:spcPts val="1239"/>
              </a:lnSpc>
              <a:buSzPct val="100000"/>
              <a:buChar char="•"/>
            </a:pPr>
            <a:r>
              <a:rPr lang="en-US" sz="885" b="1" spc="-9" kern="0" dirty="0">
                <a:solidFill>
                  <a:srgbClr val="000000">
                    <a:alpha val="99000"/>
                  </a:srgbClr>
                </a:solidFill>
                <a:latin typeface="Inter" pitchFamily="34" charset="0"/>
                <a:ea typeface="Inter" pitchFamily="34" charset="-122"/>
                <a:cs typeface="Inter" pitchFamily="34" charset="-120"/>
              </a:rPr>
              <a:t>Common Lang</a:t>
            </a:r>
            <a:pPr algn="l" indent="0" marL="0">
              <a:lnSpc>
                <a:spcPts val="1239"/>
              </a:lnSpc>
              <a:buNone/>
            </a:pPr>
            <a:r>
              <a:rPr lang="en-US" sz="885" spc="-9" kern="0" dirty="0">
                <a:solidFill>
                  <a:srgbClr val="000000">
                    <a:alpha val="99000"/>
                  </a:srgbClr>
                </a:solidFill>
                <a:latin typeface="Inter" pitchFamily="34" charset="0"/>
                <a:ea typeface="Inter" pitchFamily="34" charset="-122"/>
                <a:cs typeface="Inter" pitchFamily="34" charset="-120"/>
              </a:rPr>
              <a:t>uages  ➔ Hindi and Urdu are mutually intelligible; Punjabi and Sindhi communities share linguistic ro</a:t>
            </a:r>
            <a:pPr algn="l" indent="0" marL="0">
              <a:lnSpc>
                <a:spcPts val="1239"/>
              </a:lnSpc>
              <a:buNone/>
            </a:pPr>
            <a:r>
              <a:rPr lang="en-US" sz="885" b="1" spc="-9" kern="0" dirty="0">
                <a:solidFill>
                  <a:srgbClr val="000000">
                    <a:alpha val="99000"/>
                  </a:srgbClr>
                </a:solidFill>
                <a:latin typeface="Inter" pitchFamily="34" charset="0"/>
                <a:ea typeface="Inter" pitchFamily="34" charset="-122"/>
                <a:cs typeface="Inter" pitchFamily="34" charset="-120"/>
              </a:rPr>
              <a:t>ots.</a:t>
            </a:r>
            <a:endParaRPr lang="en-US" sz="885" dirty="0"/>
          </a:p>
          <a:p>
            <a:pPr algn="l" marL="342900" indent="-342900">
              <a:lnSpc>
                <a:spcPts val="1239"/>
              </a:lnSpc>
              <a:buSzPct val="100000"/>
              <a:buChar char="•"/>
            </a:pPr>
            <a:r>
              <a:rPr lang="en-US" sz="885" b="1" spc="-9" kern="0" dirty="0">
                <a:solidFill>
                  <a:srgbClr val="000000">
                    <a:alpha val="99000"/>
                  </a:srgbClr>
                </a:solidFill>
                <a:latin typeface="Inter" pitchFamily="34" charset="0"/>
                <a:ea typeface="Inter" pitchFamily="34" charset="-122"/>
                <a:cs typeface="Inter" pitchFamily="34" charset="-120"/>
              </a:rPr>
              <a:t>Folklore &amp; Tradi</a:t>
            </a:r>
            <a:pPr algn="l" indent="0" marL="0">
              <a:lnSpc>
                <a:spcPts val="1239"/>
              </a:lnSpc>
              <a:buNone/>
            </a:pPr>
            <a:r>
              <a:rPr lang="en-US" sz="885" spc="-9" kern="0" dirty="0">
                <a:solidFill>
                  <a:srgbClr val="000000">
                    <a:alpha val="99000"/>
                  </a:srgbClr>
                </a:solidFill>
                <a:latin typeface="Inter" pitchFamily="34" charset="0"/>
                <a:ea typeface="Inter" pitchFamily="34" charset="-122"/>
                <a:cs typeface="Inter" pitchFamily="34" charset="-120"/>
              </a:rPr>
              <a:t>tions  ➔ Folk tales like Heer Ranjha and Sassi Punnun are celebrated on both si</a:t>
            </a:r>
            <a:pPr algn="l" indent="0" marL="0">
              <a:lnSpc>
                <a:spcPts val="1239"/>
              </a:lnSpc>
              <a:buNone/>
            </a:pPr>
            <a:r>
              <a:rPr lang="en-US" sz="885" b="1" spc="-9" kern="0" dirty="0">
                <a:solidFill>
                  <a:srgbClr val="000000">
                    <a:alpha val="99000"/>
                  </a:srgbClr>
                </a:solidFill>
                <a:latin typeface="Inter" pitchFamily="34" charset="0"/>
                <a:ea typeface="Inter" pitchFamily="34" charset="-122"/>
                <a:cs typeface="Inter" pitchFamily="34" charset="-120"/>
              </a:rPr>
              <a:t>des.</a:t>
            </a:r>
            <a:endParaRPr lang="en-US" sz="885" dirty="0"/>
          </a:p>
          <a:p>
            <a:pPr algn="l" marL="342900" indent="-342900">
              <a:lnSpc>
                <a:spcPts val="1239"/>
              </a:lnSpc>
              <a:buSzPct val="100000"/>
              <a:buChar char="•"/>
            </a:pPr>
            <a:r>
              <a:rPr lang="en-US" sz="885" b="1" spc="-9" kern="0" dirty="0">
                <a:solidFill>
                  <a:srgbClr val="000000">
                    <a:alpha val="99000"/>
                  </a:srgbClr>
                </a:solidFill>
                <a:latin typeface="Inter" pitchFamily="34" charset="0"/>
                <a:ea typeface="Inter" pitchFamily="34" charset="-122"/>
                <a:cs typeface="Inter" pitchFamily="34" charset="-120"/>
              </a:rPr>
              <a:t>People-to-People Sent</a:t>
            </a:r>
            <a:pPr algn="l" indent="0" marL="0">
              <a:lnSpc>
                <a:spcPts val="1239"/>
              </a:lnSpc>
              <a:buNone/>
            </a:pPr>
            <a:r>
              <a:rPr lang="en-US" sz="885" spc="-9" kern="0" dirty="0">
                <a:solidFill>
                  <a:srgbClr val="000000">
                    <a:alpha val="99000"/>
                  </a:srgbClr>
                </a:solidFill>
                <a:latin typeface="Inter" pitchFamily="34" charset="0"/>
                <a:ea typeface="Inter" pitchFamily="34" charset="-122"/>
                <a:cs typeface="Inter" pitchFamily="34" charset="-120"/>
              </a:rPr>
              <a:t>iment  ➔ Despite political tensions, there is mutual admiration in sports, music, food, and litera</a:t>
            </a:r>
            <a:pPr algn="l" indent="0" marL="0">
              <a:lnSpc>
                <a:spcPts val="1239"/>
              </a:lnSpc>
              <a:buNone/>
            </a:pPr>
            <a:r>
              <a:rPr lang="en-US" sz="885" spc="-9" kern="0" dirty="0">
                <a:solidFill>
                  <a:srgbClr val="000000">
                    <a:alpha val="99000"/>
                  </a:srgbClr>
                </a:solidFill>
                <a:latin typeface="Inter" pitchFamily="34" charset="0"/>
                <a:ea typeface="Inter" pitchFamily="34" charset="-122"/>
                <a:cs typeface="Inter" pitchFamily="34" charset="-120"/>
              </a:rPr>
              <a:t>ture.</a:t>
            </a:r>
            <a:endParaRPr lang="en-US" sz="88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09600" y="1066800"/>
            <a:ext cx="2081212" cy="3352800"/>
          </a:xfrm>
          <a:prstGeom prst="rect">
            <a:avLst/>
          </a:prstGeom>
        </p:spPr>
      </p:pic>
      <p:sp>
        <p:nvSpPr>
          <p:cNvPr id="3" name="Text 0"/>
          <p:cNvSpPr/>
          <p:nvPr/>
        </p:nvSpPr>
        <p:spPr>
          <a:xfrm>
            <a:off x="2909888" y="2047875"/>
            <a:ext cx="5567363" cy="1366838"/>
          </a:xfrm>
          <a:prstGeom prst="rect">
            <a:avLst/>
          </a:prstGeom>
          <a:noFill/>
          <a:ln/>
        </p:spPr>
        <p:txBody>
          <a:bodyPr wrap="square" rtlCol="0" anchor="ctr"/>
          <a:lstStyle/>
          <a:p>
            <a:pPr algn="l" indent="0" marL="0">
              <a:lnSpc>
                <a:spcPts val="1530"/>
              </a:lnSpc>
              <a:buNone/>
            </a:pPr>
            <a:r>
              <a:rPr lang="en-US" sz="1125" i="1" spc="-11" kern="0" dirty="0">
                <a:solidFill>
                  <a:srgbClr val="000000">
                    <a:alpha val="99000"/>
                  </a:srgbClr>
                </a:solidFill>
                <a:latin typeface="Inter" pitchFamily="34" charset="0"/>
                <a:ea typeface="Inter" pitchFamily="34" charset="-122"/>
                <a:cs typeface="Inter" pitchFamily="34" charset="-120"/>
              </a:rPr>
              <a:t>The Cartographic Construction of Pakistan by Shaheer Tarar is an atlas that examines how maps were instrumental in shaping the borders and national identities during the Partition of British India. Through archival research and critical cartography, the work highlights how territorial lines drawn hastily by colonial powers continue to impact South Asia today. It also explores how maps, often seen as neutral, were—and still are—powerful tools of politics and ideology.</a:t>
            </a:r>
            <a:endParaRPr lang="en-US" sz="1125" dirty="0"/>
          </a:p>
        </p:txBody>
      </p:sp>
      <p:sp>
        <p:nvSpPr>
          <p:cNvPr id="4" name="Text 1"/>
          <p:cNvSpPr/>
          <p:nvPr/>
        </p:nvSpPr>
        <p:spPr>
          <a:xfrm>
            <a:off x="2909888" y="1728788"/>
            <a:ext cx="5005388" cy="228600"/>
          </a:xfrm>
          <a:prstGeom prst="rect">
            <a:avLst/>
          </a:prstGeom>
          <a:noFill/>
          <a:ln/>
        </p:spPr>
        <p:txBody>
          <a:bodyPr wrap="square" rtlCol="0" anchor="ctr"/>
          <a:lstStyle/>
          <a:p>
            <a:pPr algn="l" marL="342900" indent="-342900">
              <a:lnSpc>
                <a:spcPts val="1782"/>
              </a:lnSpc>
              <a:buSzPct val="100000"/>
              <a:buFont typeface="+mj-lt"/>
              <a:buAutoNum type="arabicPeriod" startAt="1"/>
            </a:pPr>
            <a:r>
              <a:rPr lang="en-US" sz="1350" b="1" u="sng" spc="-27" kern="0" dirty="0">
                <a:solidFill>
                  <a:srgbClr val="000000">
                    <a:alpha val="99000"/>
                  </a:srgbClr>
                </a:solidFill>
                <a:latin typeface="Inter" pitchFamily="34" charset="0"/>
                <a:ea typeface="Inter" pitchFamily="34" charset="-122"/>
                <a:cs typeface="In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The Cartographic Construction of Pakistan - An Atlas</a:t>
            </a:r>
            <a:endParaRPr lang="en-US" sz="1350" dirty="0"/>
          </a:p>
        </p:txBody>
      </p:sp>
      <p:sp>
        <p:nvSpPr>
          <p:cNvPr id="5" name="Text 2"/>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References</a:t>
            </a:r>
            <a:endParaRPr lang="en-US" sz="2250" dirty="0"/>
          </a:p>
        </p:txBody>
      </p:sp>
      <p:sp>
        <p:nvSpPr>
          <p:cNvPr id="6" name="Text 3"/>
          <p:cNvSpPr/>
          <p:nvPr/>
        </p:nvSpPr>
        <p:spPr>
          <a:xfrm>
            <a:off x="609600" y="676275"/>
            <a:ext cx="4086225"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From outside the reading list / Subject Matter</a:t>
            </a:r>
            <a:endParaRPr lang="en-US" sz="13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09600" y="1300163"/>
            <a:ext cx="3705225" cy="1009650"/>
          </a:xfrm>
          <a:prstGeom prst="rect">
            <a:avLst/>
          </a:prstGeom>
        </p:spPr>
      </p:pic>
      <p:pic>
        <p:nvPicPr>
          <p:cNvPr id="3" name="Image 1" descr="preencoded.png">    </p:cNvPr>
          <p:cNvPicPr>
            <a:picLocks noChangeAspect="1"/>
          </p:cNvPicPr>
          <p:nvPr/>
        </p:nvPicPr>
        <p:blipFill>
          <a:blip r:embed="rId2"/>
          <a:stretch>
            <a:fillRect/>
          </a:stretch>
        </p:blipFill>
        <p:spPr>
          <a:xfrm>
            <a:off x="609600" y="2643188"/>
            <a:ext cx="3705225" cy="1438275"/>
          </a:xfrm>
          <a:prstGeom prst="rect">
            <a:avLst/>
          </a:prstGeom>
        </p:spPr>
      </p:pic>
      <p:sp>
        <p:nvSpPr>
          <p:cNvPr id="4" name="Text 0"/>
          <p:cNvSpPr/>
          <p:nvPr/>
        </p:nvSpPr>
        <p:spPr>
          <a:xfrm>
            <a:off x="609600" y="280988"/>
            <a:ext cx="6648450" cy="6858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The Cartographic Construction of Pakistan - An Atlas</a:t>
            </a:r>
            <a:endParaRPr lang="en-US" sz="2250" dirty="0"/>
          </a:p>
        </p:txBody>
      </p:sp>
      <p:sp>
        <p:nvSpPr>
          <p:cNvPr id="5" name="Text 1"/>
          <p:cNvSpPr/>
          <p:nvPr/>
        </p:nvSpPr>
        <p:spPr>
          <a:xfrm>
            <a:off x="4357688" y="1409700"/>
            <a:ext cx="4876800" cy="781050"/>
          </a:xfrm>
          <a:prstGeom prst="rect">
            <a:avLst/>
          </a:prstGeom>
          <a:noFill/>
          <a:ln/>
        </p:spPr>
        <p:txBody>
          <a:bodyPr wrap="square" rtlCol="0" anchor="ctr"/>
          <a:lstStyle/>
          <a:p>
            <a:pPr algn="l" marL="342900" indent="-342900">
              <a:lnSpc>
                <a:spcPts val="1530"/>
              </a:lnSpc>
              <a:buSzPct val="100000"/>
              <a:buChar char="•"/>
            </a:pPr>
            <a:r>
              <a:rPr lang="en-US" sz="1125" spc="-11" kern="0" dirty="0">
                <a:solidFill>
                  <a:srgbClr val="000000">
                    <a:alpha val="99000"/>
                  </a:srgbClr>
                </a:solidFill>
                <a:latin typeface="Inter" pitchFamily="34" charset="0"/>
                <a:ea typeface="Inter" pitchFamily="34" charset="-122"/>
                <a:cs typeface="Inter" pitchFamily="34" charset="-120"/>
              </a:rPr>
              <a:t>Allowed me to think about relatively implicit and power-less tools and mediums like “paper and lines” and mapping the influence of these “power-less” objects on a much more tangible scale over actual populations.</a:t>
            </a:r>
            <a:endParaRPr lang="en-US" sz="1125" dirty="0"/>
          </a:p>
        </p:txBody>
      </p:sp>
      <p:sp>
        <p:nvSpPr>
          <p:cNvPr id="6" name="Text 2"/>
          <p:cNvSpPr/>
          <p:nvPr/>
        </p:nvSpPr>
        <p:spPr>
          <a:xfrm>
            <a:off x="4357688" y="2714625"/>
            <a:ext cx="4876800" cy="1366838"/>
          </a:xfrm>
          <a:prstGeom prst="rect">
            <a:avLst/>
          </a:prstGeom>
          <a:noFill/>
          <a:ln/>
        </p:spPr>
        <p:txBody>
          <a:bodyPr wrap="square" rtlCol="0" anchor="ctr"/>
          <a:lstStyle/>
          <a:p>
            <a:pPr algn="l" marL="342900" indent="-342900">
              <a:lnSpc>
                <a:spcPts val="1530"/>
              </a:lnSpc>
              <a:buSzPct val="100000"/>
              <a:buChar char="•"/>
            </a:pPr>
            <a:r>
              <a:rPr lang="en-US" sz="1125" spc="-11" kern="0" dirty="0">
                <a:solidFill>
                  <a:srgbClr val="000000">
                    <a:alpha val="99000"/>
                  </a:srgbClr>
                </a:solidFill>
                <a:latin typeface="Inter" pitchFamily="34" charset="0"/>
                <a:ea typeface="Inter" pitchFamily="34" charset="-122"/>
                <a:cs typeface="Inter" pitchFamily="34" charset="-120"/>
              </a:rPr>
              <a:t>Maps are instruments of power. Their is intention behind them and the are a key segway between nationalism and the accumulation of different groups into state-hood.</a:t>
            </a:r>
            <a:endParaRPr lang="en-US" sz="1125" dirty="0"/>
          </a:p>
          <a:p>
            <a:pPr algn="l" marL="342900" indent="-342900">
              <a:lnSpc>
                <a:spcPts val="1530"/>
              </a:lnSpc>
              <a:buSzPct val="100000"/>
              <a:buChar char="•"/>
            </a:pPr>
            <a:r>
              <a:rPr lang="en-US" sz="1125" spc="-11" kern="0" dirty="0">
                <a:solidFill>
                  <a:srgbClr val="000000">
                    <a:alpha val="99000"/>
                  </a:srgbClr>
                </a:solidFill>
                <a:latin typeface="Inter" pitchFamily="34" charset="0"/>
                <a:ea typeface="Inter" pitchFamily="34" charset="-122"/>
                <a:cs typeface="Inter" pitchFamily="34" charset="-120"/>
              </a:rPr>
              <a:t>Allowed me to reflect on how I perceive my identity as mixed with me listening to punjabi music / liking sindhi fabrics / urdu poetry / balochi fashion  while being ethnically pashtun is a manifestation of that idea.</a:t>
            </a:r>
            <a:endParaRPr lang="en-US" sz="11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43050" y="209550"/>
            <a:ext cx="6053138" cy="47196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1052271" y="962025"/>
            <a:ext cx="1757258" cy="745661"/>
          </a:xfrm>
          <a:prstGeom prst="rect">
            <a:avLst/>
          </a:prstGeom>
          <a:solidFill>
            <a:srgbClr val="000000"/>
          </a:solidFill>
          <a:ln/>
        </p:spPr>
        <p:txBody>
          <a:bodyPr wrap="square" rtlCol="0" anchor="ctr"/>
          <a:lstStyle/>
          <a:p>
            <a:pPr indent="0" marL="0">
              <a:buNone/>
            </a:pPr>
            <a:r>
              <a:rPr lang="en-US" dirty="0">
                <a:solidFill>
                  <a:srgbClr val="000000"/>
                </a:solidFill>
              </a:rPr>
              <a:t>Identity</a:t>
            </a:r>
            <a:endParaRPr lang="en-US" dirty="0"/>
          </a:p>
        </p:txBody>
      </p:sp>
      <p:sp>
        <p:nvSpPr>
          <p:cNvPr id="3" name="Text 1"/>
          <p:cNvSpPr/>
          <p:nvPr/>
        </p:nvSpPr>
        <p:spPr>
          <a:xfrm>
            <a:off x="3716834" y="962025"/>
            <a:ext cx="1757258" cy="745661"/>
          </a:xfrm>
          <a:prstGeom prst="rect">
            <a:avLst/>
          </a:prstGeom>
          <a:solidFill>
            <a:srgbClr val="CFCFCF"/>
          </a:solidFill>
          <a:ln/>
        </p:spPr>
        <p:txBody>
          <a:bodyPr wrap="square" rtlCol="0" anchor="ctr"/>
          <a:lstStyle/>
          <a:p>
            <a:pPr indent="0" marL="0">
              <a:buNone/>
            </a:pPr>
            <a:r>
              <a:rPr lang="en-US" dirty="0">
                <a:solidFill>
                  <a:srgbClr val="000000"/>
                </a:solidFill>
              </a:rPr>
              <a:t>Territorial Maps</a:t>
            </a:r>
            <a:endParaRPr lang="en-US" dirty="0"/>
          </a:p>
        </p:txBody>
      </p:sp>
      <p:sp>
        <p:nvSpPr>
          <p:cNvPr id="4" name="Text 2"/>
          <p:cNvSpPr/>
          <p:nvPr/>
        </p:nvSpPr>
        <p:spPr>
          <a:xfrm>
            <a:off x="6386615" y="962025"/>
            <a:ext cx="1757258" cy="745661"/>
          </a:xfrm>
          <a:prstGeom prst="rect">
            <a:avLst/>
          </a:prstGeom>
          <a:solidFill>
            <a:srgbClr val="EAEAEA"/>
          </a:solidFill>
          <a:ln/>
        </p:spPr>
        <p:txBody>
          <a:bodyPr wrap="square" rtlCol="0" anchor="ctr"/>
          <a:lstStyle/>
          <a:p>
            <a:pPr indent="0" marL="0">
              <a:buNone/>
            </a:pPr>
            <a:r>
              <a:rPr lang="en-US" dirty="0">
                <a:solidFill>
                  <a:srgbClr val="000000"/>
                </a:solidFill>
              </a:rPr>
              <a:t>State-hood</a:t>
            </a:r>
            <a:endParaRPr lang="en-US" dirty="0"/>
          </a:p>
        </p:txBody>
      </p:sp>
      <p:pic>
        <p:nvPicPr>
          <p:cNvPr id="5" name="Image 0" descr="preencoded.png">    </p:cNvPr>
          <p:cNvPicPr>
            <a:picLocks noChangeAspect="1"/>
          </p:cNvPicPr>
          <p:nvPr/>
        </p:nvPicPr>
        <p:blipFill>
          <a:blip r:embed="rId1"/>
          <a:stretch>
            <a:fillRect/>
          </a:stretch>
        </p:blipFill>
        <p:spPr>
          <a:xfrm>
            <a:off x="3054604" y="1337463"/>
            <a:ext cx="432792" cy="153595"/>
          </a:xfrm>
          <a:prstGeom prst="rect">
            <a:avLst/>
          </a:prstGeom>
        </p:spPr>
      </p:pic>
      <p:pic>
        <p:nvPicPr>
          <p:cNvPr id="6" name="Image 1" descr="preencoded.png">    </p:cNvPr>
          <p:cNvPicPr>
            <a:picLocks noChangeAspect="1"/>
          </p:cNvPicPr>
          <p:nvPr/>
        </p:nvPicPr>
        <p:blipFill>
          <a:blip r:embed="rId2"/>
          <a:stretch>
            <a:fillRect/>
          </a:stretch>
        </p:blipFill>
        <p:spPr>
          <a:xfrm>
            <a:off x="5719176" y="1337463"/>
            <a:ext cx="432792" cy="153595"/>
          </a:xfrm>
          <a:prstGeom prst="rect">
            <a:avLst/>
          </a:prstGeom>
        </p:spPr>
      </p:pic>
      <p:sp>
        <p:nvSpPr>
          <p:cNvPr id="7" name="Text 3"/>
          <p:cNvSpPr/>
          <p:nvPr/>
        </p:nvSpPr>
        <p:spPr>
          <a:xfrm>
            <a:off x="1023454" y="2324100"/>
            <a:ext cx="2800350" cy="247650"/>
          </a:xfrm>
          <a:prstGeom prst="rect">
            <a:avLst/>
          </a:prstGeom>
          <a:noFill/>
          <a:ln/>
        </p:spPr>
        <p:txBody>
          <a:bodyPr wrap="square" rtlCol="0" anchor="ctr"/>
          <a:lstStyle/>
          <a:p>
            <a:pPr algn="l" indent="0" marL="0">
              <a:lnSpc>
                <a:spcPts val="1951"/>
              </a:lnSpc>
              <a:buNone/>
            </a:pPr>
            <a:r>
              <a:rPr lang="en-US" sz="1478" b="1" spc="-30" kern="0" dirty="0">
                <a:solidFill>
                  <a:srgbClr val="000000">
                    <a:alpha val="99000"/>
                  </a:srgbClr>
                </a:solidFill>
                <a:latin typeface="Inter" pitchFamily="34" charset="0"/>
                <a:ea typeface="Inter" pitchFamily="34" charset="-122"/>
                <a:cs typeface="Inter" pitchFamily="34" charset="-120"/>
              </a:rPr>
              <a:t>How it helped my Enquiry?</a:t>
            </a:r>
            <a:endParaRPr lang="en-US" sz="1478" dirty="0"/>
          </a:p>
        </p:txBody>
      </p:sp>
      <p:sp>
        <p:nvSpPr>
          <p:cNvPr id="8" name="Text 4"/>
          <p:cNvSpPr/>
          <p:nvPr/>
        </p:nvSpPr>
        <p:spPr>
          <a:xfrm>
            <a:off x="919162" y="2682992"/>
            <a:ext cx="6052268" cy="1500188"/>
          </a:xfrm>
          <a:prstGeom prst="rect">
            <a:avLst/>
          </a:prstGeom>
          <a:noFill/>
          <a:ln/>
        </p:spPr>
        <p:txBody>
          <a:bodyPr wrap="square" rtlCol="0" anchor="ctr"/>
          <a:lstStyle/>
          <a:p>
            <a:pPr algn="l" marL="342900" indent="-342900">
              <a:lnSpc>
                <a:spcPts val="1675"/>
              </a:lnSpc>
              <a:buSzPct val="100000"/>
              <a:buChar char="•"/>
            </a:pPr>
            <a:r>
              <a:rPr lang="en-US" sz="1232" spc="-12" kern="0" dirty="0">
                <a:solidFill>
                  <a:srgbClr val="000000">
                    <a:alpha val="99000"/>
                  </a:srgbClr>
                </a:solidFill>
                <a:latin typeface="Inter" pitchFamily="34" charset="0"/>
                <a:ea typeface="Inter" pitchFamily="34" charset="-122"/>
                <a:cs typeface="Inter" pitchFamily="34" charset="-120"/>
              </a:rPr>
              <a:t>Macro → Micro (later informed my making)</a:t>
            </a:r>
            <a:endParaRPr lang="en-US" sz="1232" dirty="0"/>
          </a:p>
          <a:p>
            <a:pPr algn="l" marL="342900" indent="-342900">
              <a:lnSpc>
                <a:spcPts val="1675"/>
              </a:lnSpc>
              <a:buSzPct val="100000"/>
              <a:buChar char="•"/>
            </a:pPr>
            <a:r>
              <a:rPr lang="en-US" sz="1232" spc="-12" kern="0" dirty="0">
                <a:solidFill>
                  <a:srgbClr val="000000">
                    <a:alpha val="99000"/>
                  </a:srgbClr>
                </a:solidFill>
                <a:latin typeface="Inter" pitchFamily="34" charset="0"/>
                <a:ea typeface="Inter" pitchFamily="34" charset="-122"/>
                <a:cs typeface="Inter" pitchFamily="34" charset="-120"/>
              </a:rPr>
              <a:t>What is my understanding of self in contrast to the maps that I grew up around and how they are a marker of my identity?  I am trying to questioning the rigidity of borders while also exploring their role in a post colonial world.</a:t>
            </a:r>
            <a:endParaRPr lang="en-US" sz="1232" dirty="0"/>
          </a:p>
          <a:p>
            <a:pPr algn="l" marL="342900" indent="-342900">
              <a:lnSpc>
                <a:spcPts val="1675"/>
              </a:lnSpc>
              <a:buSzPct val="100000"/>
              <a:buChar char="•"/>
            </a:pPr>
            <a:r>
              <a:rPr lang="en-US" sz="1232" spc="-12" kern="0" dirty="0">
                <a:solidFill>
                  <a:srgbClr val="000000">
                    <a:alpha val="99000"/>
                  </a:srgbClr>
                </a:solidFill>
                <a:latin typeface="Inter" pitchFamily="34" charset="0"/>
                <a:ea typeface="Inter" pitchFamily="34" charset="-122"/>
                <a:cs typeface="Inter" pitchFamily="34" charset="-120"/>
              </a:rPr>
              <a:t>Decolonisation - how maps can be a form of protest in a post colonial world?</a:t>
            </a:r>
            <a:endParaRPr lang="en-US" sz="1232"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09600" y="919162"/>
            <a:ext cx="6110288" cy="2300288"/>
          </a:xfrm>
          <a:prstGeom prst="rect">
            <a:avLst/>
          </a:prstGeom>
        </p:spPr>
      </p:pic>
      <p:sp>
        <p:nvSpPr>
          <p:cNvPr id="3" name="Text 0"/>
          <p:cNvSpPr/>
          <p:nvPr/>
        </p:nvSpPr>
        <p:spPr>
          <a:xfrm>
            <a:off x="609600" y="3552825"/>
            <a:ext cx="7348537" cy="585788"/>
          </a:xfrm>
          <a:prstGeom prst="rect">
            <a:avLst/>
          </a:prstGeom>
          <a:noFill/>
          <a:ln/>
        </p:spPr>
        <p:txBody>
          <a:bodyPr wrap="square" rtlCol="0" anchor="ctr"/>
          <a:lstStyle/>
          <a:p>
            <a:pPr algn="l" indent="0" marL="0">
              <a:lnSpc>
                <a:spcPts val="1530"/>
              </a:lnSpc>
              <a:buNone/>
            </a:pPr>
            <a:r>
              <a:rPr lang="en-US" sz="1125" i="1" spc="-11" kern="0" dirty="0">
                <a:solidFill>
                  <a:srgbClr val="000000">
                    <a:alpha val="99000"/>
                  </a:srgbClr>
                </a:solidFill>
                <a:latin typeface="Inter" pitchFamily="34" charset="0"/>
                <a:ea typeface="Inter" pitchFamily="34" charset="-122"/>
                <a:cs typeface="Inter" pitchFamily="34" charset="-120"/>
              </a:rPr>
              <a:t>This Dazed article examines how the kitschy cyber-aesthetic of WhatsApp Ramadan greetings resists Western digital minimalism, preserving a culturally rooted, decolonial form of visual expression shaped by community and faith.</a:t>
            </a:r>
            <a:endParaRPr lang="en-US" sz="1125" dirty="0"/>
          </a:p>
        </p:txBody>
      </p:sp>
      <p:sp>
        <p:nvSpPr>
          <p:cNvPr id="4" name="Text 1"/>
          <p:cNvSpPr/>
          <p:nvPr/>
        </p:nvSpPr>
        <p:spPr>
          <a:xfrm>
            <a:off x="609600" y="3233738"/>
            <a:ext cx="7100888" cy="228600"/>
          </a:xfrm>
          <a:prstGeom prst="rect">
            <a:avLst/>
          </a:prstGeom>
          <a:noFill/>
          <a:ln/>
        </p:spPr>
        <p:txBody>
          <a:bodyPr wrap="square" rtlCol="0" anchor="ctr"/>
          <a:lstStyle/>
          <a:p>
            <a:pPr algn="l" marL="342900" indent="-342900">
              <a:lnSpc>
                <a:spcPts val="1782"/>
              </a:lnSpc>
              <a:buSzPct val="100000"/>
              <a:buFont typeface="+mj-lt"/>
              <a:buAutoNum type="arabicPeriod" startAt="1"/>
            </a:pPr>
            <a:r>
              <a:rPr lang="en-US" sz="1350" b="1" u="sng" spc="-27" kern="0" dirty="0">
                <a:solidFill>
                  <a:srgbClr val="000000">
                    <a:alpha val="99000"/>
                  </a:srgbClr>
                </a:solidFill>
                <a:latin typeface="Inter" pitchFamily="34" charset="0"/>
                <a:ea typeface="Inter" pitchFamily="34" charset="-122"/>
                <a:cs typeface="In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Unpacking the kitsch cyber aesthetic of WhatsApp aunties’ Ramadan greetings</a:t>
            </a:r>
            <a:endParaRPr lang="en-US" sz="1350" dirty="0"/>
          </a:p>
        </p:txBody>
      </p:sp>
      <p:sp>
        <p:nvSpPr>
          <p:cNvPr id="5" name="Text 2"/>
          <p:cNvSpPr/>
          <p:nvPr/>
        </p:nvSpPr>
        <p:spPr>
          <a:xfrm>
            <a:off x="2909888" y="2843213"/>
            <a:ext cx="2600325"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How it helped my Enquiry?</a:t>
            </a:r>
            <a:endParaRPr lang="en-US" sz="1350" dirty="0"/>
          </a:p>
        </p:txBody>
      </p:sp>
      <p:sp>
        <p:nvSpPr>
          <p:cNvPr id="6" name="Text 3"/>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References</a:t>
            </a:r>
            <a:endParaRPr lang="en-US" sz="2250" dirty="0"/>
          </a:p>
        </p:txBody>
      </p:sp>
      <p:sp>
        <p:nvSpPr>
          <p:cNvPr id="7" name="Text 4"/>
          <p:cNvSpPr/>
          <p:nvPr/>
        </p:nvSpPr>
        <p:spPr>
          <a:xfrm>
            <a:off x="609600" y="676275"/>
            <a:ext cx="4657725"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From outside the reading list / Making or the Method</a:t>
            </a:r>
            <a:endParaRPr lang="en-US" sz="1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3" name="Image 0" descr="preencoded.png">    </p:cNvPr>
          <p:cNvPicPr>
            <a:picLocks noChangeAspect="1"/>
          </p:cNvPicPr>
          <p:nvPr/>
        </p:nvPicPr>
        <p:blipFill>
          <a:blip r:embed="rId1"/>
          <a:stretch>
            <a:fillRect/>
          </a:stretch>
        </p:blipFill>
        <p:spPr>
          <a:xfrm>
            <a:off x="1295400" y="1004887"/>
            <a:ext cx="6548438" cy="3681413"/>
          </a:xfrm>
          <a:prstGeom prst="rect">
            <a:avLst/>
          </a:prstGeom>
        </p:spPr>
      </p:pic>
      <p:sp>
        <p:nvSpPr>
          <p:cNvPr id="4" name="Text 0"/>
          <p:cNvSpPr/>
          <p:nvPr/>
        </p:nvSpPr>
        <p:spPr>
          <a:xfrm>
            <a:off x="609600" y="609600"/>
            <a:ext cx="8001000" cy="276225"/>
          </a:xfrm>
          <a:prstGeom prst="rect">
            <a:avLst/>
          </a:prstGeom>
          <a:noFill/>
          <a:ln/>
        </p:spPr>
        <p:txBody>
          <a:bodyPr wrap="square" rtlCol="0" anchor="ctr"/>
          <a:lstStyle/>
          <a:p>
            <a:pPr algn="l" indent="0" marL="0">
              <a:lnSpc>
                <a:spcPts val="2160"/>
              </a:lnSpc>
              <a:buNone/>
            </a:pPr>
            <a:r>
              <a:rPr lang="en-US" sz="1800" b="1" spc="-36" kern="0" dirty="0">
                <a:solidFill>
                  <a:srgbClr val="000000">
                    <a:alpha val="99000"/>
                  </a:srgbClr>
                </a:solidFill>
                <a:latin typeface="Inter" pitchFamily="34" charset="0"/>
                <a:ea typeface="Inter" pitchFamily="34" charset="-122"/>
                <a:cs typeface="Inter" pitchFamily="34" charset="-120"/>
              </a:rPr>
              <a:t>Initial Explorations</a:t>
            </a:r>
            <a:endParaRPr lang="en-US" sz="1800" dirty="0"/>
          </a:p>
        </p:txBody>
      </p:sp>
      <p:sp>
        <p:nvSpPr>
          <p:cNvPr id="5" name="Text 1"/>
          <p:cNvSpPr/>
          <p:nvPr/>
        </p:nvSpPr>
        <p:spPr>
          <a:xfrm>
            <a:off x="1485900" y="4533900"/>
            <a:ext cx="6553200" cy="133350"/>
          </a:xfrm>
          <a:prstGeom prst="rect">
            <a:avLst/>
          </a:prstGeom>
          <a:noFill/>
          <a:ln/>
        </p:spPr>
        <p:txBody>
          <a:bodyPr wrap="square" rtlCol="0" anchor="ctr"/>
          <a:lstStyle/>
          <a:p>
            <a:pPr algn="l" indent="0" marL="0">
              <a:lnSpc>
                <a:spcPts val="1050"/>
              </a:lnSpc>
              <a:buNone/>
            </a:pPr>
            <a:r>
              <a:rPr lang="en-US" sz="750" dirty="0">
                <a:solidFill>
                  <a:srgbClr val="000000">
                    <a:alpha val="99000"/>
                  </a:srgbClr>
                </a:solidFill>
                <a:latin typeface="Inter" pitchFamily="34" charset="0"/>
                <a:ea typeface="Inter" pitchFamily="34" charset="-122"/>
                <a:cs typeface="Inter" pitchFamily="34" charset="-120"/>
              </a:rPr>
              <a:t>The Decolonised Map: A Map Without Borders</a:t>
            </a:r>
            <a:endParaRPr lang="en-US" sz="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76375" y="1114425"/>
            <a:ext cx="1914525" cy="3419475"/>
          </a:xfrm>
          <a:prstGeom prst="rect">
            <a:avLst/>
          </a:prstGeom>
        </p:spPr>
      </p:pic>
      <p:pic>
        <p:nvPicPr>
          <p:cNvPr id="3" name="Image 1" descr="preencoded.png">    </p:cNvPr>
          <p:cNvPicPr>
            <a:picLocks noChangeAspect="1"/>
          </p:cNvPicPr>
          <p:nvPr/>
        </p:nvPicPr>
        <p:blipFill>
          <a:blip r:embed="rId2"/>
          <a:stretch>
            <a:fillRect/>
          </a:stretch>
        </p:blipFill>
        <p:spPr>
          <a:xfrm>
            <a:off x="3614738" y="1114425"/>
            <a:ext cx="1914525" cy="3419475"/>
          </a:xfrm>
          <a:prstGeom prst="rect">
            <a:avLst/>
          </a:prstGeom>
        </p:spPr>
      </p:pic>
      <p:pic>
        <p:nvPicPr>
          <p:cNvPr id="4" name="Image 2" descr="preencoded.png">    </p:cNvPr>
          <p:cNvPicPr>
            <a:picLocks noChangeAspect="1"/>
          </p:cNvPicPr>
          <p:nvPr/>
        </p:nvPicPr>
        <p:blipFill>
          <a:blip r:embed="rId3"/>
          <a:stretch>
            <a:fillRect/>
          </a:stretch>
        </p:blipFill>
        <p:spPr>
          <a:xfrm>
            <a:off x="5753100" y="1114425"/>
            <a:ext cx="1914525" cy="3419475"/>
          </a:xfrm>
          <a:prstGeom prst="rect">
            <a:avLst/>
          </a:prstGeom>
        </p:spPr>
      </p:pic>
      <p:sp>
        <p:nvSpPr>
          <p:cNvPr id="5"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References</a:t>
            </a:r>
            <a:endParaRPr lang="en-US" sz="2250" dirty="0"/>
          </a:p>
        </p:txBody>
      </p:sp>
      <p:sp>
        <p:nvSpPr>
          <p:cNvPr id="6" name="Text 1"/>
          <p:cNvSpPr/>
          <p:nvPr/>
        </p:nvSpPr>
        <p:spPr>
          <a:xfrm>
            <a:off x="609600" y="676275"/>
            <a:ext cx="2752725"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From outside the reading list</a:t>
            </a:r>
            <a:endParaRPr lang="en-US" sz="1350" dirty="0"/>
          </a:p>
        </p:txBody>
      </p:sp>
      <p:sp>
        <p:nvSpPr>
          <p:cNvPr id="7" name="Text 2"/>
          <p:cNvSpPr/>
          <p:nvPr/>
        </p:nvSpPr>
        <p:spPr>
          <a:xfrm>
            <a:off x="1476375" y="4600575"/>
            <a:ext cx="1495425" cy="133350"/>
          </a:xfrm>
          <a:prstGeom prst="rect">
            <a:avLst/>
          </a:prstGeom>
          <a:noFill/>
          <a:ln/>
        </p:spPr>
        <p:txBody>
          <a:bodyPr wrap="square" rtlCol="0" anchor="ctr"/>
          <a:lstStyle/>
          <a:p>
            <a:pPr algn="l" indent="0" marL="0">
              <a:lnSpc>
                <a:spcPts val="1050"/>
              </a:lnSpc>
              <a:buNone/>
            </a:pPr>
            <a:r>
              <a:rPr lang="en-US" sz="750" u="sng" dirty="0">
                <a:solidFill>
                  <a:srgbClr val="000000">
                    <a:alpha val="99000"/>
                  </a:srgbClr>
                </a:solidFill>
                <a:latin typeface="Inter" pitchFamily="34" charset="0"/>
                <a:ea typeface="Inter" pitchFamily="34" charset="-122"/>
                <a:cs typeface="Inter" pitchFamily="34" charset="-120"/>
                <a:hlinkClick r:id="rId4" invalidUrl="" action="" tgtFrame="" tooltip="" history="1" highlightClick="0" endSnd="0">
                  <a:extLst>
                    <a:ext uri="{A12FA001-AC4F-418D-AE19-62706E023703}">
                      <ahyp:hlinkClr xmlns:ahyp="http://schemas.microsoft.com/office/drawing/2018/hyperlinkcolor" val="tx"/>
                    </a:ext>
                  </a:extLst>
                </a:hlinkClick>
              </a:rPr>
              <a:t>Eid Mubarak Animation</a:t>
            </a:r>
            <a:endParaRPr lang="en-US" sz="750" dirty="0"/>
          </a:p>
        </p:txBody>
      </p:sp>
      <p:sp>
        <p:nvSpPr>
          <p:cNvPr id="8" name="Text 3"/>
          <p:cNvSpPr/>
          <p:nvPr/>
        </p:nvSpPr>
        <p:spPr>
          <a:xfrm>
            <a:off x="3614738" y="4600575"/>
            <a:ext cx="1776413" cy="133350"/>
          </a:xfrm>
          <a:prstGeom prst="rect">
            <a:avLst/>
          </a:prstGeom>
          <a:noFill/>
          <a:ln/>
        </p:spPr>
        <p:txBody>
          <a:bodyPr wrap="square" rtlCol="0" anchor="ctr"/>
          <a:lstStyle/>
          <a:p>
            <a:pPr algn="l" indent="0" marL="0">
              <a:lnSpc>
                <a:spcPts val="1050"/>
              </a:lnSpc>
              <a:buNone/>
            </a:pPr>
            <a:r>
              <a:rPr lang="en-US" sz="750" u="sng" dirty="0">
                <a:solidFill>
                  <a:srgbClr val="000000">
                    <a:alpha val="99000"/>
                  </a:srgbClr>
                </a:solidFill>
                <a:latin typeface="Inter" pitchFamily="34" charset="0"/>
                <a:ea typeface="Inter" pitchFamily="34" charset="-122"/>
                <a:cs typeface="Inter" pitchFamily="34" charset="-120"/>
                <a:hlinkClick r:id="rId5" invalidUrl="" action="" tgtFrame="" tooltip="" history="1" highlightClick="0" endSnd="0">
                  <a:extLst>
                    <a:ext uri="{A12FA001-AC4F-418D-AE19-62706E023703}">
                      <ahyp:hlinkClr xmlns:ahyp="http://schemas.microsoft.com/office/drawing/2018/hyperlinkcolor" val="tx"/>
                    </a:ext>
                  </a:extLst>
                </a:hlinkClick>
              </a:rPr>
              <a:t>Ramadan Mubarak Animation</a:t>
            </a:r>
            <a:endParaRPr lang="en-US" sz="750" dirty="0"/>
          </a:p>
        </p:txBody>
      </p:sp>
      <p:sp>
        <p:nvSpPr>
          <p:cNvPr id="9" name="Text 4"/>
          <p:cNvSpPr/>
          <p:nvPr/>
        </p:nvSpPr>
        <p:spPr>
          <a:xfrm>
            <a:off x="5753100" y="4600575"/>
            <a:ext cx="1776413" cy="133350"/>
          </a:xfrm>
          <a:prstGeom prst="rect">
            <a:avLst/>
          </a:prstGeom>
          <a:noFill/>
          <a:ln/>
        </p:spPr>
        <p:txBody>
          <a:bodyPr wrap="square" rtlCol="0" anchor="ctr"/>
          <a:lstStyle/>
          <a:p>
            <a:pPr algn="l" indent="0" marL="0">
              <a:lnSpc>
                <a:spcPts val="1050"/>
              </a:lnSpc>
              <a:buNone/>
            </a:pPr>
            <a:r>
              <a:rPr lang="en-US" sz="750" u="sng" dirty="0">
                <a:solidFill>
                  <a:srgbClr val="000000">
                    <a:alpha val="99000"/>
                  </a:srgbClr>
                </a:solidFill>
                <a:latin typeface="Inter" pitchFamily="34" charset="0"/>
                <a:ea typeface="Inter" pitchFamily="34" charset="-122"/>
                <a:cs typeface="Inter" pitchFamily="34" charset="-120"/>
                <a:hlinkClick r:id="rId6" invalidUrl="" action="" tgtFrame="" tooltip="" history="1" highlightClick="0" endSnd="0">
                  <a:extLst>
                    <a:ext uri="{A12FA001-AC4F-418D-AE19-62706E023703}">
                      <ahyp:hlinkClr xmlns:ahyp="http://schemas.microsoft.com/office/drawing/2018/hyperlinkcolor" val="tx"/>
                    </a:ext>
                  </a:extLst>
                </a:hlinkClick>
              </a:rPr>
              <a:t>Ramadan Mubarak Animation</a:t>
            </a:r>
            <a:endParaRPr lang="en-US" sz="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09600" y="1133475"/>
            <a:ext cx="3914775" cy="1843088"/>
          </a:xfrm>
          <a:prstGeom prst="rect">
            <a:avLst/>
          </a:prstGeom>
        </p:spPr>
      </p:pic>
      <p:pic>
        <p:nvPicPr>
          <p:cNvPr id="3" name="Image 1" descr="preencoded.png">    </p:cNvPr>
          <p:cNvPicPr>
            <a:picLocks noChangeAspect="1"/>
          </p:cNvPicPr>
          <p:nvPr/>
        </p:nvPicPr>
        <p:blipFill>
          <a:blip r:embed="rId2"/>
          <a:stretch>
            <a:fillRect/>
          </a:stretch>
        </p:blipFill>
        <p:spPr>
          <a:xfrm>
            <a:off x="4824413" y="1133475"/>
            <a:ext cx="3914775" cy="533400"/>
          </a:xfrm>
          <a:prstGeom prst="rect">
            <a:avLst/>
          </a:prstGeom>
        </p:spPr>
      </p:pic>
      <p:pic>
        <p:nvPicPr>
          <p:cNvPr id="4" name="Image 2" descr="preencoded.png">    </p:cNvPr>
          <p:cNvPicPr>
            <a:picLocks noChangeAspect="1"/>
          </p:cNvPicPr>
          <p:nvPr/>
        </p:nvPicPr>
        <p:blipFill>
          <a:blip r:embed="rId3"/>
          <a:stretch>
            <a:fillRect/>
          </a:stretch>
        </p:blipFill>
        <p:spPr>
          <a:xfrm>
            <a:off x="4824413" y="1895475"/>
            <a:ext cx="3914775" cy="261937"/>
          </a:xfrm>
          <a:prstGeom prst="rect">
            <a:avLst/>
          </a:prstGeom>
        </p:spPr>
      </p:pic>
      <p:sp>
        <p:nvSpPr>
          <p:cNvPr id="5"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References</a:t>
            </a:r>
            <a:endParaRPr lang="en-US" sz="2250" dirty="0"/>
          </a:p>
        </p:txBody>
      </p:sp>
      <p:sp>
        <p:nvSpPr>
          <p:cNvPr id="6" name="Text 1"/>
          <p:cNvSpPr/>
          <p:nvPr/>
        </p:nvSpPr>
        <p:spPr>
          <a:xfrm>
            <a:off x="609600" y="676275"/>
            <a:ext cx="2752725"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From outside the reading list</a:t>
            </a:r>
            <a:endParaRPr lang="en-US" sz="1350" dirty="0"/>
          </a:p>
        </p:txBody>
      </p:sp>
      <p:sp>
        <p:nvSpPr>
          <p:cNvPr id="7" name="Text 2"/>
          <p:cNvSpPr/>
          <p:nvPr/>
        </p:nvSpPr>
        <p:spPr>
          <a:xfrm>
            <a:off x="609600" y="3157538"/>
            <a:ext cx="3810000" cy="1171575"/>
          </a:xfrm>
          <a:prstGeom prst="rect">
            <a:avLst/>
          </a:prstGeom>
          <a:noFill/>
          <a:ln/>
        </p:spPr>
        <p:txBody>
          <a:bodyPr wrap="square" rtlCol="0" anchor="ctr"/>
          <a:lstStyle/>
          <a:p>
            <a:pPr algn="l" marL="342900" indent="-342900">
              <a:lnSpc>
                <a:spcPts val="1530"/>
              </a:lnSpc>
              <a:buSzPct val="100000"/>
              <a:buChar char="•"/>
            </a:pPr>
            <a:r>
              <a:rPr lang="en-US" sz="1125" spc="-11" kern="0" dirty="0">
                <a:solidFill>
                  <a:srgbClr val="000000">
                    <a:alpha val="99000"/>
                  </a:srgbClr>
                </a:solidFill>
                <a:latin typeface="Inter" pitchFamily="34" charset="0"/>
                <a:ea typeface="Inter" pitchFamily="34" charset="-122"/>
                <a:cs typeface="Inter" pitchFamily="34" charset="-120"/>
              </a:rPr>
              <a:t>De-colonial angle here; Something about the need to preserve an aesthetic that defies global conventions and trends. Something that isn’t tempered by reserve. Encourage a counter-cultural approach that I am trying to explore as well.</a:t>
            </a:r>
            <a:endParaRPr lang="en-US" sz="1125" dirty="0"/>
          </a:p>
        </p:txBody>
      </p:sp>
      <p:sp>
        <p:nvSpPr>
          <p:cNvPr id="8" name="Text 3"/>
          <p:cNvSpPr/>
          <p:nvPr/>
        </p:nvSpPr>
        <p:spPr>
          <a:xfrm>
            <a:off x="4572000" y="3205163"/>
            <a:ext cx="4876800" cy="976312"/>
          </a:xfrm>
          <a:prstGeom prst="rect">
            <a:avLst/>
          </a:prstGeom>
          <a:noFill/>
          <a:ln/>
        </p:spPr>
        <p:txBody>
          <a:bodyPr wrap="square" rtlCol="0" anchor="ctr"/>
          <a:lstStyle/>
          <a:p>
            <a:pPr algn="l" marL="342900" indent="-342900">
              <a:lnSpc>
                <a:spcPts val="1530"/>
              </a:lnSpc>
              <a:buSzPct val="100000"/>
              <a:buChar char="•"/>
            </a:pPr>
            <a:r>
              <a:rPr lang="en-US" sz="1125" spc="-11" kern="0" dirty="0">
                <a:solidFill>
                  <a:srgbClr val="000000">
                    <a:alpha val="99000"/>
                  </a:srgbClr>
                </a:solidFill>
                <a:latin typeface="Inter" pitchFamily="34" charset="0"/>
                <a:ea typeface="Inter" pitchFamily="34" charset="-122"/>
                <a:cs typeface="Inter" pitchFamily="34" charset="-120"/>
              </a:rPr>
              <a:t>Since a big part of my enquiry is identity, this nudged me in the direction of authenticity and the idea of staying true to yourselves. And feeling self-assured about it. I am a lover at heart, unapologetically. Something about the nonchalance, loudness and purity of these visuals really spoke to me.</a:t>
            </a:r>
            <a:endParaRPr lang="en-US" sz="112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09600" y="904875"/>
            <a:ext cx="5110163" cy="2262188"/>
          </a:xfrm>
          <a:prstGeom prst="rect">
            <a:avLst/>
          </a:prstGeom>
        </p:spPr>
      </p:pic>
      <p:sp>
        <p:nvSpPr>
          <p:cNvPr id="3" name="Text 0"/>
          <p:cNvSpPr/>
          <p:nvPr/>
        </p:nvSpPr>
        <p:spPr>
          <a:xfrm>
            <a:off x="838200" y="3757613"/>
            <a:ext cx="7253288" cy="585788"/>
          </a:xfrm>
          <a:prstGeom prst="rect">
            <a:avLst/>
          </a:prstGeom>
          <a:noFill/>
          <a:ln/>
        </p:spPr>
        <p:txBody>
          <a:bodyPr wrap="square" rtlCol="0" anchor="ctr"/>
          <a:lstStyle/>
          <a:p>
            <a:pPr algn="l" indent="0" marL="0">
              <a:lnSpc>
                <a:spcPts val="1530"/>
              </a:lnSpc>
              <a:buNone/>
            </a:pPr>
            <a:r>
              <a:rPr lang="en-US" sz="1125" i="1" spc="-11" kern="0" dirty="0">
                <a:solidFill>
                  <a:srgbClr val="000000">
                    <a:alpha val="99000"/>
                  </a:srgbClr>
                </a:solidFill>
                <a:latin typeface="Inter" pitchFamily="34" charset="0"/>
                <a:ea typeface="Inter" pitchFamily="34" charset="-122"/>
                <a:cs typeface="Inter" pitchFamily="34" charset="-120"/>
              </a:rPr>
              <a:t>This article from Dazed explores how Islamic maximalism offers a spiritual and culturally rich alternative to the dominant minimalist design aesthetic, challenging Western-centric ideas of beauty and visual order.</a:t>
            </a:r>
            <a:endParaRPr lang="en-US" sz="1125" dirty="0"/>
          </a:p>
        </p:txBody>
      </p:sp>
      <p:sp>
        <p:nvSpPr>
          <p:cNvPr id="4" name="Text 1"/>
          <p:cNvSpPr/>
          <p:nvPr/>
        </p:nvSpPr>
        <p:spPr>
          <a:xfrm>
            <a:off x="609600" y="3233738"/>
            <a:ext cx="9486900" cy="457200"/>
          </a:xfrm>
          <a:prstGeom prst="rect">
            <a:avLst/>
          </a:prstGeom>
          <a:noFill/>
          <a:ln/>
        </p:spPr>
        <p:txBody>
          <a:bodyPr wrap="square" rtlCol="0" anchor="ctr"/>
          <a:lstStyle/>
          <a:p>
            <a:pPr algn="l" marL="342900" indent="-342900">
              <a:lnSpc>
                <a:spcPts val="1782"/>
              </a:lnSpc>
              <a:buSzPct val="100000"/>
              <a:buFont typeface="+mj-lt"/>
              <a:buAutoNum type="arabicPeriod" startAt="1"/>
            </a:pPr>
            <a:r>
              <a:rPr lang="en-US" sz="1350" b="1" u="sng" spc="-27" kern="0" dirty="0">
                <a:solidFill>
                  <a:srgbClr val="000000">
                    <a:alpha val="99000"/>
                  </a:srgbClr>
                </a:solidFill>
                <a:latin typeface="Inter" pitchFamily="34" charset="0"/>
                <a:ea typeface="Inter" pitchFamily="34" charset="-122"/>
                <a:cs typeface="In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Islamic maximalism: Spirituality in design as a voice against the aesthetic design  hegemony of minimalism</a:t>
            </a:r>
            <a:endParaRPr lang="en-US" sz="1350" dirty="0"/>
          </a:p>
        </p:txBody>
      </p:sp>
      <p:sp>
        <p:nvSpPr>
          <p:cNvPr id="5" name="Text 2"/>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References</a:t>
            </a:r>
            <a:endParaRPr lang="en-US" sz="2250" dirty="0"/>
          </a:p>
        </p:txBody>
      </p:sp>
      <p:sp>
        <p:nvSpPr>
          <p:cNvPr id="6" name="Text 3"/>
          <p:cNvSpPr/>
          <p:nvPr/>
        </p:nvSpPr>
        <p:spPr>
          <a:xfrm>
            <a:off x="609600" y="676275"/>
            <a:ext cx="4157663"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From outside the reading list / Critical Position</a:t>
            </a:r>
            <a:endParaRPr lang="en-US" sz="13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14375" y="1257300"/>
            <a:ext cx="3690937" cy="2624138"/>
          </a:xfrm>
          <a:prstGeom prst="rect">
            <a:avLst/>
          </a:prstGeom>
        </p:spPr>
      </p:pic>
      <p:pic>
        <p:nvPicPr>
          <p:cNvPr id="3" name="Image 1" descr="preencoded.png">    </p:cNvPr>
          <p:cNvPicPr>
            <a:picLocks noChangeAspect="1"/>
          </p:cNvPicPr>
          <p:nvPr/>
        </p:nvPicPr>
        <p:blipFill>
          <a:blip r:embed="rId2"/>
          <a:stretch>
            <a:fillRect/>
          </a:stretch>
        </p:blipFill>
        <p:spPr>
          <a:xfrm>
            <a:off x="4676775" y="1257300"/>
            <a:ext cx="3752850" cy="2624138"/>
          </a:xfrm>
          <a:prstGeom prst="rect">
            <a:avLst/>
          </a:prstGeom>
        </p:spPr>
      </p:pic>
      <p:sp>
        <p:nvSpPr>
          <p:cNvPr id="4"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References</a:t>
            </a:r>
            <a:endParaRPr lang="en-US" sz="2250" dirty="0"/>
          </a:p>
        </p:txBody>
      </p:sp>
      <p:sp>
        <p:nvSpPr>
          <p:cNvPr id="5" name="Text 1"/>
          <p:cNvSpPr/>
          <p:nvPr/>
        </p:nvSpPr>
        <p:spPr>
          <a:xfrm>
            <a:off x="609600" y="676275"/>
            <a:ext cx="2752725"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From outside the reading list</a:t>
            </a:r>
            <a:endParaRPr lang="en-US" sz="1350" dirty="0"/>
          </a:p>
        </p:txBody>
      </p:sp>
      <p:sp>
        <p:nvSpPr>
          <p:cNvPr id="6" name="Text 2"/>
          <p:cNvSpPr/>
          <p:nvPr/>
        </p:nvSpPr>
        <p:spPr>
          <a:xfrm>
            <a:off x="714375" y="4005262"/>
            <a:ext cx="2462213" cy="133350"/>
          </a:xfrm>
          <a:prstGeom prst="rect">
            <a:avLst/>
          </a:prstGeom>
          <a:noFill/>
          <a:ln/>
        </p:spPr>
        <p:txBody>
          <a:bodyPr wrap="square" rtlCol="0" anchor="ctr"/>
          <a:lstStyle/>
          <a:p>
            <a:pPr algn="l" indent="0" marL="0">
              <a:lnSpc>
                <a:spcPts val="1050"/>
              </a:lnSpc>
              <a:buNone/>
            </a:pPr>
            <a:r>
              <a:rPr lang="en-US" sz="750" i="1" dirty="0">
                <a:solidFill>
                  <a:srgbClr val="000000">
                    <a:alpha val="99000"/>
                  </a:srgbClr>
                </a:solidFill>
                <a:latin typeface="Inter" pitchFamily="34" charset="0"/>
                <a:ea typeface="Inter" pitchFamily="34" charset="-122"/>
                <a:cs typeface="Inter" pitchFamily="34" charset="-120"/>
              </a:rPr>
              <a:t>Vintage Framed Posters of Holy Islamic sites</a:t>
            </a:r>
            <a:endParaRPr lang="en-US" sz="7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09600" y="1162050"/>
            <a:ext cx="3538538" cy="1166813"/>
          </a:xfrm>
          <a:prstGeom prst="rect">
            <a:avLst/>
          </a:prstGeom>
        </p:spPr>
      </p:pic>
      <p:pic>
        <p:nvPicPr>
          <p:cNvPr id="3" name="Image 1" descr="preencoded.png">    </p:cNvPr>
          <p:cNvPicPr>
            <a:picLocks noChangeAspect="1"/>
          </p:cNvPicPr>
          <p:nvPr/>
        </p:nvPicPr>
        <p:blipFill>
          <a:blip r:embed="rId2"/>
          <a:stretch>
            <a:fillRect/>
          </a:stretch>
        </p:blipFill>
        <p:spPr>
          <a:xfrm>
            <a:off x="4905375" y="1162050"/>
            <a:ext cx="3667125" cy="919162"/>
          </a:xfrm>
          <a:prstGeom prst="rect">
            <a:avLst/>
          </a:prstGeom>
        </p:spPr>
      </p:pic>
      <p:pic>
        <p:nvPicPr>
          <p:cNvPr id="4" name="Image 2" descr="preencoded.png">    </p:cNvPr>
          <p:cNvPicPr>
            <a:picLocks noChangeAspect="1"/>
          </p:cNvPicPr>
          <p:nvPr/>
        </p:nvPicPr>
        <p:blipFill>
          <a:blip r:embed="rId3"/>
          <a:stretch>
            <a:fillRect/>
          </a:stretch>
        </p:blipFill>
        <p:spPr>
          <a:xfrm>
            <a:off x="609600" y="2428875"/>
            <a:ext cx="3667125" cy="1195388"/>
          </a:xfrm>
          <a:prstGeom prst="rect">
            <a:avLst/>
          </a:prstGeom>
        </p:spPr>
      </p:pic>
      <p:sp>
        <p:nvSpPr>
          <p:cNvPr id="5"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References</a:t>
            </a:r>
            <a:endParaRPr lang="en-US" sz="2250" dirty="0"/>
          </a:p>
        </p:txBody>
      </p:sp>
      <p:sp>
        <p:nvSpPr>
          <p:cNvPr id="6" name="Text 1"/>
          <p:cNvSpPr/>
          <p:nvPr/>
        </p:nvSpPr>
        <p:spPr>
          <a:xfrm>
            <a:off x="609600" y="676275"/>
            <a:ext cx="2752725"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From outside the reading list</a:t>
            </a:r>
            <a:endParaRPr lang="en-US" sz="1350" dirty="0"/>
          </a:p>
        </p:txBody>
      </p:sp>
      <p:sp>
        <p:nvSpPr>
          <p:cNvPr id="7" name="Text 2"/>
          <p:cNvSpPr/>
          <p:nvPr/>
        </p:nvSpPr>
        <p:spPr>
          <a:xfrm>
            <a:off x="4905375" y="2133600"/>
            <a:ext cx="3810000" cy="2733675"/>
          </a:xfrm>
          <a:prstGeom prst="rect">
            <a:avLst/>
          </a:prstGeom>
          <a:noFill/>
          <a:ln/>
        </p:spPr>
        <p:txBody>
          <a:bodyPr wrap="square" rtlCol="0" anchor="ctr"/>
          <a:lstStyle/>
          <a:p>
            <a:pPr algn="l" marL="342900" indent="-342900">
              <a:lnSpc>
                <a:spcPts val="1530"/>
              </a:lnSpc>
              <a:buSzPct val="100000"/>
              <a:buChar char="•"/>
            </a:pPr>
            <a:r>
              <a:rPr lang="en-US" sz="1125" spc="-11" kern="0" dirty="0">
                <a:solidFill>
                  <a:srgbClr val="000000">
                    <a:alpha val="99000"/>
                  </a:srgbClr>
                </a:solidFill>
                <a:latin typeface="Inter" pitchFamily="34" charset="0"/>
                <a:ea typeface="Inter" pitchFamily="34" charset="-122"/>
                <a:cs typeface="Inter" pitchFamily="34" charset="-120"/>
              </a:rPr>
              <a:t>This just really stood out. The thing about familiarity. Made me think of how I was conditioned through familiarisation of the modern world map (including that of Pakistan) since a very young age. Hence my identity almost feels inseparable from the confines of the territorial map of Pakistan. </a:t>
            </a:r>
            <a:endParaRPr lang="en-US" sz="1125" dirty="0"/>
          </a:p>
          <a:p>
            <a:pPr algn="l" marL="342900" indent="-342900">
              <a:lnSpc>
                <a:spcPts val="1530"/>
              </a:lnSpc>
              <a:buSzPct val="100000"/>
              <a:buChar char="•"/>
            </a:pPr>
            <a:r>
              <a:rPr lang="en-US" sz="1125" spc="-11" kern="0" dirty="0">
                <a:solidFill>
                  <a:srgbClr val="000000">
                    <a:alpha val="99000"/>
                  </a:srgbClr>
                </a:solidFill>
                <a:latin typeface="Inter" pitchFamily="34" charset="0"/>
                <a:ea typeface="Inter" pitchFamily="34" charset="-122"/>
                <a:cs typeface="Inter" pitchFamily="34" charset="-120"/>
              </a:rPr>
              <a:t>Colonisation is what forces you to adopt things that aren’t necessarily inherent to you. And the adoption of Islamic maximalism in a Gen-Z population is a counter culture of sorts that encourages reclamation of heritage, indigenous-ness and whats familiar; hence decolonisation.</a:t>
            </a:r>
            <a:endParaRPr lang="en-US" sz="1125" dirty="0"/>
          </a:p>
        </p:txBody>
      </p:sp>
      <p:sp>
        <p:nvSpPr>
          <p:cNvPr id="8" name="Text 3"/>
          <p:cNvSpPr/>
          <p:nvPr/>
        </p:nvSpPr>
        <p:spPr>
          <a:xfrm>
            <a:off x="528638" y="3743325"/>
            <a:ext cx="4252913" cy="1171575"/>
          </a:xfrm>
          <a:prstGeom prst="rect">
            <a:avLst/>
          </a:prstGeom>
          <a:noFill/>
          <a:ln/>
        </p:spPr>
        <p:txBody>
          <a:bodyPr wrap="square" rtlCol="0" anchor="ctr"/>
          <a:lstStyle/>
          <a:p>
            <a:pPr algn="l" marL="342900" indent="-342900">
              <a:lnSpc>
                <a:spcPts val="1530"/>
              </a:lnSpc>
              <a:buSzPct val="100000"/>
              <a:buChar char="•"/>
            </a:pPr>
            <a:r>
              <a:rPr lang="en-US" sz="1125" spc="-11" kern="0" dirty="0">
                <a:solidFill>
                  <a:srgbClr val="000000">
                    <a:alpha val="99000"/>
                  </a:srgbClr>
                </a:solidFill>
                <a:latin typeface="Inter" pitchFamily="34" charset="0"/>
                <a:ea typeface="Inter" pitchFamily="34" charset="-122"/>
                <a:cs typeface="Inter" pitchFamily="34" charset="-120"/>
              </a:rPr>
              <a:t>The pushback against minimalism through these methods of making is an active process of decolonisation. Its a revolution against the erasure of indigenous identities in a highly globalised world that forces you to conform to the mainstream minimalist narrative</a:t>
            </a:r>
            <a:endParaRPr lang="en-US" sz="112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09600" y="823913"/>
            <a:ext cx="3286125" cy="2600325"/>
          </a:xfrm>
          <a:prstGeom prst="rect">
            <a:avLst/>
          </a:prstGeom>
        </p:spPr>
      </p:pic>
      <p:pic>
        <p:nvPicPr>
          <p:cNvPr id="3" name="Image 1" descr="preencoded.png">    </p:cNvPr>
          <p:cNvPicPr>
            <a:picLocks noChangeAspect="1"/>
          </p:cNvPicPr>
          <p:nvPr/>
        </p:nvPicPr>
        <p:blipFill>
          <a:blip r:embed="rId2"/>
          <a:stretch>
            <a:fillRect/>
          </a:stretch>
        </p:blipFill>
        <p:spPr>
          <a:xfrm>
            <a:off x="5557838" y="3695700"/>
            <a:ext cx="2981325" cy="957263"/>
          </a:xfrm>
          <a:prstGeom prst="rect">
            <a:avLst/>
          </a:prstGeom>
        </p:spPr>
      </p:pic>
      <p:pic>
        <p:nvPicPr>
          <p:cNvPr id="4" name="Image 2" descr="preencoded.png">    </p:cNvPr>
          <p:cNvPicPr>
            <a:picLocks noChangeAspect="1"/>
          </p:cNvPicPr>
          <p:nvPr/>
        </p:nvPicPr>
        <p:blipFill>
          <a:blip r:embed="rId3"/>
          <a:stretch>
            <a:fillRect/>
          </a:stretch>
        </p:blipFill>
        <p:spPr>
          <a:xfrm>
            <a:off x="5567363" y="2124075"/>
            <a:ext cx="1433513" cy="1404938"/>
          </a:xfrm>
          <a:prstGeom prst="rect">
            <a:avLst/>
          </a:prstGeom>
        </p:spPr>
      </p:pic>
      <p:pic>
        <p:nvPicPr>
          <p:cNvPr id="5" name="Image 3" descr="preencoded.png">    </p:cNvPr>
          <p:cNvPicPr>
            <a:picLocks noChangeAspect="1"/>
          </p:cNvPicPr>
          <p:nvPr/>
        </p:nvPicPr>
        <p:blipFill>
          <a:blip r:embed="rId4"/>
          <a:stretch>
            <a:fillRect/>
          </a:stretch>
        </p:blipFill>
        <p:spPr>
          <a:xfrm>
            <a:off x="2347913" y="3552825"/>
            <a:ext cx="1547813" cy="1100138"/>
          </a:xfrm>
          <a:prstGeom prst="rect">
            <a:avLst/>
          </a:prstGeom>
        </p:spPr>
      </p:pic>
      <p:pic>
        <p:nvPicPr>
          <p:cNvPr id="6" name="Image 4" descr="preencoded.png">    </p:cNvPr>
          <p:cNvPicPr>
            <a:picLocks noChangeAspect="1"/>
          </p:cNvPicPr>
          <p:nvPr/>
        </p:nvPicPr>
        <p:blipFill>
          <a:blip r:embed="rId5"/>
          <a:stretch>
            <a:fillRect/>
          </a:stretch>
        </p:blipFill>
        <p:spPr>
          <a:xfrm>
            <a:off x="609600" y="3538538"/>
            <a:ext cx="1643063" cy="1114425"/>
          </a:xfrm>
          <a:prstGeom prst="rect">
            <a:avLst/>
          </a:prstGeom>
        </p:spPr>
      </p:pic>
      <p:pic>
        <p:nvPicPr>
          <p:cNvPr id="7" name="Image 5" descr="preencoded.png">    </p:cNvPr>
          <p:cNvPicPr>
            <a:picLocks noChangeAspect="1"/>
          </p:cNvPicPr>
          <p:nvPr/>
        </p:nvPicPr>
        <p:blipFill>
          <a:blip r:embed="rId6"/>
          <a:stretch>
            <a:fillRect/>
          </a:stretch>
        </p:blipFill>
        <p:spPr>
          <a:xfrm>
            <a:off x="7096125" y="2124075"/>
            <a:ext cx="1419225" cy="1404938"/>
          </a:xfrm>
          <a:prstGeom prst="rect">
            <a:avLst/>
          </a:prstGeom>
        </p:spPr>
      </p:pic>
      <p:pic>
        <p:nvPicPr>
          <p:cNvPr id="8" name="Image 6" descr="preencoded.png">    </p:cNvPr>
          <p:cNvPicPr>
            <a:picLocks noChangeAspect="1"/>
          </p:cNvPicPr>
          <p:nvPr/>
        </p:nvPicPr>
        <p:blipFill>
          <a:blip r:embed="rId7"/>
          <a:stretch>
            <a:fillRect/>
          </a:stretch>
        </p:blipFill>
        <p:spPr>
          <a:xfrm>
            <a:off x="7096125" y="823913"/>
            <a:ext cx="1100138" cy="1166813"/>
          </a:xfrm>
          <a:prstGeom prst="rect">
            <a:avLst/>
          </a:prstGeom>
        </p:spPr>
      </p:pic>
      <p:pic>
        <p:nvPicPr>
          <p:cNvPr id="9" name="Image 7" descr="preencoded.png">    </p:cNvPr>
          <p:cNvPicPr>
            <a:picLocks noChangeAspect="1"/>
          </p:cNvPicPr>
          <p:nvPr/>
        </p:nvPicPr>
        <p:blipFill>
          <a:blip r:embed="rId8"/>
          <a:stretch>
            <a:fillRect/>
          </a:stretch>
        </p:blipFill>
        <p:spPr>
          <a:xfrm>
            <a:off x="5638800" y="823913"/>
            <a:ext cx="1162050" cy="1143000"/>
          </a:xfrm>
          <a:prstGeom prst="rect">
            <a:avLst/>
          </a:prstGeom>
        </p:spPr>
      </p:pic>
      <p:pic>
        <p:nvPicPr>
          <p:cNvPr id="10" name="Image 8" descr="preencoded.png">    </p:cNvPr>
          <p:cNvPicPr>
            <a:picLocks noChangeAspect="1"/>
          </p:cNvPicPr>
          <p:nvPr/>
        </p:nvPicPr>
        <p:blipFill>
          <a:blip r:embed="rId9"/>
          <a:stretch>
            <a:fillRect/>
          </a:stretch>
        </p:blipFill>
        <p:spPr>
          <a:xfrm>
            <a:off x="4000500" y="2124075"/>
            <a:ext cx="1462088" cy="2505075"/>
          </a:xfrm>
          <a:prstGeom prst="rect">
            <a:avLst/>
          </a:prstGeom>
        </p:spPr>
      </p:pic>
      <p:pic>
        <p:nvPicPr>
          <p:cNvPr id="11" name="Image 9" descr="preencoded.png">    </p:cNvPr>
          <p:cNvPicPr>
            <a:picLocks noChangeAspect="1"/>
          </p:cNvPicPr>
          <p:nvPr/>
        </p:nvPicPr>
        <p:blipFill>
          <a:blip r:embed="rId10"/>
          <a:stretch>
            <a:fillRect/>
          </a:stretch>
        </p:blipFill>
        <p:spPr>
          <a:xfrm>
            <a:off x="4000500" y="823913"/>
            <a:ext cx="1471613" cy="1166813"/>
          </a:xfrm>
          <a:prstGeom prst="rect">
            <a:avLst/>
          </a:prstGeom>
        </p:spPr>
      </p:pic>
      <p:sp>
        <p:nvSpPr>
          <p:cNvPr id="12"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Similarity w/ Pakistan</a:t>
            </a:r>
            <a:endParaRPr lang="en-US" sz="22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81012" y="2571750"/>
            <a:ext cx="4219575" cy="2209800"/>
          </a:xfrm>
          <a:prstGeom prst="rect">
            <a:avLst/>
          </a:prstGeom>
        </p:spPr>
      </p:pic>
      <p:pic>
        <p:nvPicPr>
          <p:cNvPr id="3" name="Image 1" descr="preencoded.png">    </p:cNvPr>
          <p:cNvPicPr>
            <a:picLocks noChangeAspect="1"/>
          </p:cNvPicPr>
          <p:nvPr/>
        </p:nvPicPr>
        <p:blipFill>
          <a:blip r:embed="rId2"/>
          <a:stretch>
            <a:fillRect/>
          </a:stretch>
        </p:blipFill>
        <p:spPr>
          <a:xfrm>
            <a:off x="4700588" y="1162050"/>
            <a:ext cx="4076700" cy="1281113"/>
          </a:xfrm>
          <a:prstGeom prst="rect">
            <a:avLst/>
          </a:prstGeom>
        </p:spPr>
      </p:pic>
      <p:pic>
        <p:nvPicPr>
          <p:cNvPr id="4" name="Image 2" descr="preencoded.png">    </p:cNvPr>
          <p:cNvPicPr>
            <a:picLocks noChangeAspect="1"/>
          </p:cNvPicPr>
          <p:nvPr/>
        </p:nvPicPr>
        <p:blipFill>
          <a:blip r:embed="rId3"/>
          <a:stretch>
            <a:fillRect/>
          </a:stretch>
        </p:blipFill>
        <p:spPr>
          <a:xfrm>
            <a:off x="481012" y="1228725"/>
            <a:ext cx="3962400" cy="1147763"/>
          </a:xfrm>
          <a:prstGeom prst="rect">
            <a:avLst/>
          </a:prstGeom>
        </p:spPr>
      </p:pic>
      <p:pic>
        <p:nvPicPr>
          <p:cNvPr id="5" name="Image 3" descr="preencoded.png">    </p:cNvPr>
          <p:cNvPicPr>
            <a:picLocks noChangeAspect="1"/>
          </p:cNvPicPr>
          <p:nvPr/>
        </p:nvPicPr>
        <p:blipFill>
          <a:blip r:embed="rId4"/>
          <a:stretch>
            <a:fillRect/>
          </a:stretch>
        </p:blipFill>
        <p:spPr>
          <a:xfrm>
            <a:off x="4824413" y="2571750"/>
            <a:ext cx="3824288" cy="1190625"/>
          </a:xfrm>
          <a:prstGeom prst="rect">
            <a:avLst/>
          </a:prstGeom>
        </p:spPr>
      </p:pic>
      <p:pic>
        <p:nvPicPr>
          <p:cNvPr id="6" name="Image 4" descr="preencoded.png">    </p:cNvPr>
          <p:cNvPicPr>
            <a:picLocks noChangeAspect="1"/>
          </p:cNvPicPr>
          <p:nvPr/>
        </p:nvPicPr>
        <p:blipFill>
          <a:blip r:embed="rId5"/>
          <a:stretch>
            <a:fillRect/>
          </a:stretch>
        </p:blipFill>
        <p:spPr>
          <a:xfrm>
            <a:off x="4824413" y="4043363"/>
            <a:ext cx="3905250" cy="738188"/>
          </a:xfrm>
          <a:prstGeom prst="rect">
            <a:avLst/>
          </a:prstGeom>
        </p:spPr>
      </p:pic>
      <p:sp>
        <p:nvSpPr>
          <p:cNvPr id="7"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Current Circumstances</a:t>
            </a:r>
            <a:endParaRPr lang="en-US" sz="2250" dirty="0"/>
          </a:p>
        </p:txBody>
      </p:sp>
      <p:sp>
        <p:nvSpPr>
          <p:cNvPr id="8" name="Text 1"/>
          <p:cNvSpPr/>
          <p:nvPr/>
        </p:nvSpPr>
        <p:spPr>
          <a:xfrm>
            <a:off x="609600" y="676275"/>
            <a:ext cx="3409950"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War Tensions b/w India and Pakistan</a:t>
            </a:r>
            <a:endParaRPr lang="en-US" sz="13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2271713" y="2395538"/>
            <a:ext cx="5057775" cy="695325"/>
          </a:xfrm>
          <a:prstGeom prst="rect">
            <a:avLst/>
          </a:prstGeom>
          <a:noFill/>
          <a:ln/>
        </p:spPr>
        <p:txBody>
          <a:bodyPr wrap="square" rtlCol="0" anchor="ctr"/>
          <a:lstStyle/>
          <a:p>
            <a:pPr algn="ctr" indent="0" marL="0">
              <a:lnSpc>
                <a:spcPts val="2749"/>
              </a:lnSpc>
              <a:buNone/>
            </a:pPr>
            <a:r>
              <a:rPr lang="en-US" sz="2291" b="1" spc="-46" kern="0" dirty="0">
                <a:solidFill>
                  <a:srgbClr val="000000">
                    <a:alpha val="99000"/>
                  </a:srgbClr>
                </a:solidFill>
                <a:latin typeface="Inter" pitchFamily="34" charset="0"/>
                <a:ea typeface="Inter" pitchFamily="34" charset="-122"/>
                <a:cs typeface="Inter" pitchFamily="34" charset="-120"/>
              </a:rPr>
              <a:t>Pakistan-India border </a:t>
            </a:r>
            <a:endParaRPr lang="en-US" sz="2291" dirty="0"/>
          </a:p>
          <a:p>
            <a:pPr algn="ctr" indent="0" marL="0">
              <a:lnSpc>
                <a:spcPts val="2749"/>
              </a:lnSpc>
              <a:buNone/>
            </a:pPr>
            <a:r>
              <a:rPr lang="en-US" sz="2291" b="1" spc="-46" kern="0" dirty="0">
                <a:solidFill>
                  <a:srgbClr val="000000">
                    <a:alpha val="99000"/>
                  </a:srgbClr>
                </a:solidFill>
                <a:latin typeface="Inter" pitchFamily="34" charset="0"/>
                <a:ea typeface="Inter" pitchFamily="34" charset="-122"/>
                <a:cs typeface="Inter" pitchFamily="34" charset="-120"/>
              </a:rPr>
              <a:t>drawn from my memory</a:t>
            </a:r>
            <a:endParaRPr lang="en-US" sz="2291" dirty="0"/>
          </a:p>
        </p:txBody>
      </p:sp>
      <p:sp>
        <p:nvSpPr>
          <p:cNvPr id="4" name="Text 1"/>
          <p:cNvSpPr/>
          <p:nvPr/>
        </p:nvSpPr>
        <p:spPr>
          <a:xfrm>
            <a:off x="2271713" y="2047875"/>
            <a:ext cx="5057775" cy="347663"/>
          </a:xfrm>
          <a:prstGeom prst="rect">
            <a:avLst/>
          </a:prstGeom>
          <a:noFill/>
          <a:ln/>
        </p:spPr>
        <p:txBody>
          <a:bodyPr wrap="square" rtlCol="0" anchor="ctr"/>
          <a:lstStyle/>
          <a:p>
            <a:pPr algn="ctr" indent="0" marL="0">
              <a:lnSpc>
                <a:spcPts val="2749"/>
              </a:lnSpc>
              <a:buNone/>
            </a:pPr>
            <a:r>
              <a:rPr lang="en-US" sz="2291" b="1" spc="-46" kern="0" dirty="0">
                <a:solidFill>
                  <a:srgbClr val="000000">
                    <a:alpha val="99000"/>
                  </a:srgbClr>
                </a:solidFill>
                <a:latin typeface="Inter" pitchFamily="34" charset="0"/>
                <a:ea typeface="Inter" pitchFamily="34" charset="-122"/>
                <a:cs typeface="Inter" pitchFamily="34" charset="-120"/>
              </a:rPr>
              <a:t>🥁🥁🥁🥁🥁</a:t>
            </a:r>
            <a:endParaRPr lang="en-US" sz="229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000250" y="-2000250"/>
            <a:ext cx="5143500" cy="5143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81138" y="-1423987"/>
            <a:ext cx="6176963"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3" name="Image 0" descr="preencoded.png">    </p:cNvPr>
          <p:cNvPicPr>
            <a:picLocks noChangeAspect="1"/>
          </p:cNvPicPr>
          <p:nvPr/>
        </p:nvPicPr>
        <p:blipFill>
          <a:blip r:embed="rId1"/>
          <a:stretch>
            <a:fillRect/>
          </a:stretch>
        </p:blipFill>
        <p:spPr>
          <a:xfrm>
            <a:off x="609600" y="1262063"/>
            <a:ext cx="3395663" cy="2366963"/>
          </a:xfrm>
          <a:prstGeom prst="rect">
            <a:avLst/>
          </a:prstGeom>
        </p:spPr>
      </p:pic>
      <p:pic>
        <p:nvPicPr>
          <p:cNvPr id="4" name="Image 1" descr="preencoded.png">    </p:cNvPr>
          <p:cNvPicPr>
            <a:picLocks noChangeAspect="1"/>
          </p:cNvPicPr>
          <p:nvPr/>
        </p:nvPicPr>
        <p:blipFill>
          <a:blip r:embed="rId2"/>
          <a:stretch>
            <a:fillRect/>
          </a:stretch>
        </p:blipFill>
        <p:spPr>
          <a:xfrm>
            <a:off x="4572000" y="1262063"/>
            <a:ext cx="3395663" cy="2366963"/>
          </a:xfrm>
          <a:prstGeom prst="rect">
            <a:avLst/>
          </a:prstGeom>
        </p:spPr>
      </p:pic>
      <p:sp>
        <p:nvSpPr>
          <p:cNvPr id="5" name="Text 0"/>
          <p:cNvSpPr/>
          <p:nvPr/>
        </p:nvSpPr>
        <p:spPr>
          <a:xfrm>
            <a:off x="609600" y="609600"/>
            <a:ext cx="8001000" cy="276225"/>
          </a:xfrm>
          <a:prstGeom prst="rect">
            <a:avLst/>
          </a:prstGeom>
          <a:noFill/>
          <a:ln/>
        </p:spPr>
        <p:txBody>
          <a:bodyPr wrap="square" rtlCol="0" anchor="ctr"/>
          <a:lstStyle/>
          <a:p>
            <a:pPr algn="l" indent="0" marL="0">
              <a:lnSpc>
                <a:spcPts val="2160"/>
              </a:lnSpc>
              <a:buNone/>
            </a:pPr>
            <a:r>
              <a:rPr lang="en-US" sz="1800" b="1" spc="-36" kern="0" dirty="0">
                <a:solidFill>
                  <a:srgbClr val="000000">
                    <a:alpha val="99000"/>
                  </a:srgbClr>
                </a:solidFill>
                <a:latin typeface="Inter" pitchFamily="34" charset="0"/>
                <a:ea typeface="Inter" pitchFamily="34" charset="-122"/>
                <a:cs typeface="Inter" pitchFamily="34" charset="-120"/>
              </a:rPr>
              <a:t>Initial Explorations</a:t>
            </a:r>
            <a:endParaRPr lang="en-US" sz="1800" dirty="0"/>
          </a:p>
        </p:txBody>
      </p:sp>
      <p:sp>
        <p:nvSpPr>
          <p:cNvPr id="6" name="Text 1"/>
          <p:cNvSpPr/>
          <p:nvPr/>
        </p:nvSpPr>
        <p:spPr>
          <a:xfrm>
            <a:off x="609600" y="4191000"/>
            <a:ext cx="6981825" cy="390525"/>
          </a:xfrm>
          <a:prstGeom prst="rect">
            <a:avLst/>
          </a:prstGeom>
          <a:noFill/>
          <a:ln/>
        </p:spPr>
        <p:txBody>
          <a:bodyPr wrap="square" rtlCol="0" anchor="ctr"/>
          <a:lstStyle/>
          <a:p>
            <a:pPr algn="l" indent="0" marL="0">
              <a:lnSpc>
                <a:spcPts val="1530"/>
              </a:lnSpc>
              <a:buNone/>
            </a:pPr>
            <a:r>
              <a:rPr lang="en-US" sz="1125" spc="-11" kern="0" dirty="0">
                <a:solidFill>
                  <a:srgbClr val="000000">
                    <a:alpha val="99000"/>
                  </a:srgbClr>
                </a:solidFill>
                <a:latin typeface="Inter" pitchFamily="34" charset="0"/>
                <a:ea typeface="Inter" pitchFamily="34" charset="-122"/>
                <a:cs typeface="Inter" pitchFamily="34" charset="-120"/>
              </a:rPr>
              <a:t>Drew the world map from my memory during the process and felt like it was an approach that wasn’t fully explored </a:t>
            </a:r>
            <a:endParaRPr lang="en-US" sz="1125" dirty="0"/>
          </a:p>
        </p:txBody>
      </p:sp>
      <p:sp>
        <p:nvSpPr>
          <p:cNvPr id="7" name="Text 2"/>
          <p:cNvSpPr/>
          <p:nvPr/>
        </p:nvSpPr>
        <p:spPr>
          <a:xfrm>
            <a:off x="609600" y="3905250"/>
            <a:ext cx="2438400" cy="238125"/>
          </a:xfrm>
          <a:prstGeom prst="rect">
            <a:avLst/>
          </a:prstGeom>
          <a:noFill/>
          <a:ln/>
        </p:spPr>
        <p:txBody>
          <a:bodyPr wrap="square" rtlCol="0" anchor="ctr"/>
          <a:lstStyle/>
          <a:p>
            <a:pPr algn="l" indent="0" marL="0">
              <a:lnSpc>
                <a:spcPts val="1890"/>
              </a:lnSpc>
              <a:buNone/>
            </a:pPr>
            <a:r>
              <a:rPr lang="en-US" sz="1350" b="1" spc="-13" kern="0" dirty="0">
                <a:solidFill>
                  <a:srgbClr val="000000">
                    <a:alpha val="99000"/>
                  </a:srgbClr>
                </a:solidFill>
                <a:latin typeface="Inter" pitchFamily="34" charset="0"/>
                <a:ea typeface="Inter" pitchFamily="34" charset="-122"/>
                <a:cs typeface="Inter" pitchFamily="34" charset="-120"/>
              </a:rPr>
              <a:t>Alternate approaches</a:t>
            </a:r>
            <a:endParaRPr lang="en-US" sz="13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09600" y="1252538"/>
            <a:ext cx="2700338" cy="2981325"/>
          </a:xfrm>
          <a:prstGeom prst="rect">
            <a:avLst/>
          </a:prstGeom>
        </p:spPr>
      </p:pic>
      <p:pic>
        <p:nvPicPr>
          <p:cNvPr id="3" name="Image 1" descr="preencoded.png">    </p:cNvPr>
          <p:cNvPicPr>
            <a:picLocks noChangeAspect="1"/>
          </p:cNvPicPr>
          <p:nvPr/>
        </p:nvPicPr>
        <p:blipFill>
          <a:blip r:embed="rId2"/>
          <a:stretch>
            <a:fillRect/>
          </a:stretch>
        </p:blipFill>
        <p:spPr>
          <a:xfrm>
            <a:off x="6386513" y="1252538"/>
            <a:ext cx="2528888" cy="2562225"/>
          </a:xfrm>
          <a:prstGeom prst="rect">
            <a:avLst/>
          </a:prstGeom>
        </p:spPr>
      </p:pic>
      <p:pic>
        <p:nvPicPr>
          <p:cNvPr id="4" name="Image 2" descr="preencoded.png">    </p:cNvPr>
          <p:cNvPicPr>
            <a:picLocks noChangeAspect="1"/>
          </p:cNvPicPr>
          <p:nvPr/>
        </p:nvPicPr>
        <p:blipFill>
          <a:blip r:embed="rId3"/>
          <a:stretch>
            <a:fillRect/>
          </a:stretch>
        </p:blipFill>
        <p:spPr>
          <a:xfrm>
            <a:off x="3543300" y="1252538"/>
            <a:ext cx="2609850" cy="2047875"/>
          </a:xfrm>
          <a:prstGeom prst="rect">
            <a:avLst/>
          </a:prstGeom>
        </p:spPr>
      </p:pic>
      <p:sp>
        <p:nvSpPr>
          <p:cNvPr id="5"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Meme-War</a:t>
            </a:r>
            <a:endParaRPr lang="en-US" sz="2250" dirty="0"/>
          </a:p>
        </p:txBody>
      </p:sp>
      <p:sp>
        <p:nvSpPr>
          <p:cNvPr id="6" name="Text 1"/>
          <p:cNvSpPr/>
          <p:nvPr/>
        </p:nvSpPr>
        <p:spPr>
          <a:xfrm>
            <a:off x="609600" y="676275"/>
            <a:ext cx="3409950"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War Tensions b/w India and Pakistan</a:t>
            </a:r>
            <a:endParaRPr lang="en-US" sz="1350" dirty="0"/>
          </a:p>
        </p:txBody>
      </p:sp>
      <p:sp>
        <p:nvSpPr>
          <p:cNvPr id="7" name="Text 2"/>
          <p:cNvSpPr/>
          <p:nvPr/>
        </p:nvSpPr>
        <p:spPr>
          <a:xfrm>
            <a:off x="609600" y="4305300"/>
            <a:ext cx="1123950" cy="195263"/>
          </a:xfrm>
          <a:prstGeom prst="rect">
            <a:avLst/>
          </a:prstGeom>
          <a:noFill/>
          <a:ln/>
        </p:spPr>
        <p:txBody>
          <a:bodyPr wrap="square" rtlCol="0" anchor="ctr"/>
          <a:lstStyle/>
          <a:p>
            <a:pPr algn="l" indent="0" marL="0">
              <a:lnSpc>
                <a:spcPts val="1530"/>
              </a:lnSpc>
              <a:buNone/>
            </a:pPr>
            <a:r>
              <a:rPr lang="en-US" sz="1125" i="1" u="sng" spc="-11" kern="0" dirty="0">
                <a:solidFill>
                  <a:srgbClr val="000000">
                    <a:alpha val="99000"/>
                  </a:srgbClr>
                </a:solidFill>
                <a:latin typeface="Inter" pitchFamily="34" charset="0"/>
                <a:ea typeface="Inter" pitchFamily="34" charset="-122"/>
                <a:cs typeface="Inter" pitchFamily="34" charset="-120"/>
                <a:hlinkClick r:id="rId4" invalidUrl="" action="" tgtFrame="" tooltip="" history="1" highlightClick="0" endSnd="0">
                  <a:extLst>
                    <a:ext uri="{A12FA001-AC4F-418D-AE19-62706E023703}">
                      <ahyp:hlinkClr xmlns:ahyp="http://schemas.microsoft.com/office/drawing/2018/hyperlinkcolor" val="tx"/>
                    </a:ext>
                  </a:extLst>
                </a:hlinkClick>
              </a:rPr>
              <a:t>Atif Aslam</a:t>
            </a:r>
            <a:endParaRPr lang="en-US" sz="1125" dirty="0"/>
          </a:p>
        </p:txBody>
      </p:sp>
      <p:sp>
        <p:nvSpPr>
          <p:cNvPr id="8" name="Text 3"/>
          <p:cNvSpPr/>
          <p:nvPr/>
        </p:nvSpPr>
        <p:spPr>
          <a:xfrm>
            <a:off x="3543300" y="3400425"/>
            <a:ext cx="2047875" cy="195263"/>
          </a:xfrm>
          <a:prstGeom prst="rect">
            <a:avLst/>
          </a:prstGeom>
          <a:noFill/>
          <a:ln/>
        </p:spPr>
        <p:txBody>
          <a:bodyPr wrap="square" rtlCol="0" anchor="ctr"/>
          <a:lstStyle/>
          <a:p>
            <a:pPr algn="l" indent="0" marL="0">
              <a:lnSpc>
                <a:spcPts val="1530"/>
              </a:lnSpc>
              <a:buNone/>
            </a:pPr>
            <a:r>
              <a:rPr lang="en-US" sz="1125" i="1" u="sng" spc="-11" kern="0" dirty="0">
                <a:solidFill>
                  <a:srgbClr val="000000">
                    <a:alpha val="99000"/>
                  </a:srgbClr>
                </a:solidFill>
                <a:latin typeface="Inter" pitchFamily="34" charset="0"/>
                <a:ea typeface="Inter" pitchFamily="34" charset="-122"/>
                <a:cs typeface="Inter" pitchFamily="34" charset="-120"/>
                <a:hlinkClick r:id="rId5" invalidUrl="" action="" tgtFrame="" tooltip="" history="1" highlightClick="0" endSnd="0">
                  <a:extLst>
                    <a:ext uri="{A12FA001-AC4F-418D-AE19-62706E023703}">
                      <ahyp:hlinkClr xmlns:ahyp="http://schemas.microsoft.com/office/drawing/2018/hyperlinkcolor" val="tx"/>
                    </a:ext>
                  </a:extLst>
                </a:hlinkClick>
              </a:rPr>
              <a:t>Sim card functional now</a:t>
            </a:r>
            <a:endParaRPr lang="en-US" sz="1125" dirty="0"/>
          </a:p>
        </p:txBody>
      </p:sp>
      <p:sp>
        <p:nvSpPr>
          <p:cNvPr id="9" name="Text 4"/>
          <p:cNvSpPr/>
          <p:nvPr/>
        </p:nvSpPr>
        <p:spPr>
          <a:xfrm>
            <a:off x="6386513" y="3933825"/>
            <a:ext cx="1609725" cy="195263"/>
          </a:xfrm>
          <a:prstGeom prst="rect">
            <a:avLst/>
          </a:prstGeom>
          <a:noFill/>
          <a:ln/>
        </p:spPr>
        <p:txBody>
          <a:bodyPr wrap="square" rtlCol="0" anchor="ctr"/>
          <a:lstStyle/>
          <a:p>
            <a:pPr algn="l" indent="0" marL="0">
              <a:lnSpc>
                <a:spcPts val="1530"/>
              </a:lnSpc>
              <a:buNone/>
            </a:pPr>
            <a:r>
              <a:rPr lang="en-US" sz="1125" i="1" u="sng" spc="-11" kern="0" dirty="0">
                <a:solidFill>
                  <a:srgbClr val="000000">
                    <a:alpha val="99000"/>
                  </a:srgbClr>
                </a:solidFill>
                <a:latin typeface="Inter" pitchFamily="34" charset="0"/>
                <a:ea typeface="Inter" pitchFamily="34" charset="-122"/>
                <a:cs typeface="Inter" pitchFamily="34" charset="-120"/>
                <a:hlinkClick r:id="rId6" invalidUrl="" action="" tgtFrame="" tooltip="" history="1" highlightClick="0" endSnd="0">
                  <a:extLst>
                    <a:ext uri="{A12FA001-AC4F-418D-AE19-62706E023703}">
                      <ahyp:hlinkClr xmlns:ahyp="http://schemas.microsoft.com/office/drawing/2018/hyperlinkcolor" val="tx"/>
                    </a:ext>
                  </a:extLst>
                </a:hlinkClick>
              </a:rPr>
              <a:t>(Bro)der meet-up</a:t>
            </a:r>
            <a:endParaRPr lang="en-US" sz="1125"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09600" y="1252538"/>
            <a:ext cx="2409825" cy="1995487"/>
          </a:xfrm>
          <a:prstGeom prst="rect">
            <a:avLst/>
          </a:prstGeom>
        </p:spPr>
      </p:pic>
      <p:pic>
        <p:nvPicPr>
          <p:cNvPr id="3" name="Image 1" descr="preencoded.png">    </p:cNvPr>
          <p:cNvPicPr>
            <a:picLocks noChangeAspect="1"/>
          </p:cNvPicPr>
          <p:nvPr/>
        </p:nvPicPr>
        <p:blipFill>
          <a:blip r:embed="rId2"/>
          <a:stretch>
            <a:fillRect/>
          </a:stretch>
        </p:blipFill>
        <p:spPr>
          <a:xfrm>
            <a:off x="3429000" y="1252538"/>
            <a:ext cx="2305050" cy="1905000"/>
          </a:xfrm>
          <a:prstGeom prst="rect">
            <a:avLst/>
          </a:prstGeom>
        </p:spPr>
      </p:pic>
      <p:pic>
        <p:nvPicPr>
          <p:cNvPr id="4" name="Image 2" descr="preencoded.png">    </p:cNvPr>
          <p:cNvPicPr>
            <a:picLocks noChangeAspect="1"/>
          </p:cNvPicPr>
          <p:nvPr/>
        </p:nvPicPr>
        <p:blipFill>
          <a:blip r:embed="rId3"/>
          <a:stretch>
            <a:fillRect/>
          </a:stretch>
        </p:blipFill>
        <p:spPr>
          <a:xfrm>
            <a:off x="6253163" y="1252538"/>
            <a:ext cx="2305050" cy="1905000"/>
          </a:xfrm>
          <a:prstGeom prst="rect">
            <a:avLst/>
          </a:prstGeom>
        </p:spPr>
      </p:pic>
      <p:sp>
        <p:nvSpPr>
          <p:cNvPr id="5"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Meme-War</a:t>
            </a:r>
            <a:endParaRPr lang="en-US" sz="2250" dirty="0"/>
          </a:p>
        </p:txBody>
      </p:sp>
      <p:sp>
        <p:nvSpPr>
          <p:cNvPr id="6" name="Text 1"/>
          <p:cNvSpPr/>
          <p:nvPr/>
        </p:nvSpPr>
        <p:spPr>
          <a:xfrm>
            <a:off x="609600" y="676275"/>
            <a:ext cx="3409950"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War Tensions b/w India and Pakistan</a:t>
            </a:r>
            <a:endParaRPr lang="en-US" sz="1350" dirty="0"/>
          </a:p>
        </p:txBody>
      </p:sp>
      <p:sp>
        <p:nvSpPr>
          <p:cNvPr id="7" name="Text 2"/>
          <p:cNvSpPr/>
          <p:nvPr/>
        </p:nvSpPr>
        <p:spPr>
          <a:xfrm>
            <a:off x="609600" y="3371850"/>
            <a:ext cx="2776538" cy="266700"/>
          </a:xfrm>
          <a:prstGeom prst="rect">
            <a:avLst/>
          </a:prstGeom>
          <a:noFill/>
          <a:ln/>
        </p:spPr>
        <p:txBody>
          <a:bodyPr wrap="square" rtlCol="0" anchor="ctr"/>
          <a:lstStyle/>
          <a:p>
            <a:pPr algn="l" indent="0" marL="0">
              <a:lnSpc>
                <a:spcPts val="1050"/>
              </a:lnSpc>
              <a:buNone/>
            </a:pPr>
            <a:r>
              <a:rPr lang="en-US" sz="750" i="1" dirty="0">
                <a:solidFill>
                  <a:srgbClr val="000000">
                    <a:alpha val="99000"/>
                  </a:srgbClr>
                </a:solidFill>
                <a:latin typeface="Inter" pitchFamily="34" charset="0"/>
                <a:ea typeface="Inter" pitchFamily="34" charset="-122"/>
                <a:cs typeface="Inter" pitchFamily="34" charset="-120"/>
              </a:rPr>
              <a:t>“Please arrange for the war to happen at night, I am out of sunscreen atm”</a:t>
            </a:r>
            <a:endParaRPr lang="en-US" sz="750" dirty="0"/>
          </a:p>
        </p:txBody>
      </p:sp>
      <p:sp>
        <p:nvSpPr>
          <p:cNvPr id="8" name="Text 3"/>
          <p:cNvSpPr/>
          <p:nvPr/>
        </p:nvSpPr>
        <p:spPr>
          <a:xfrm>
            <a:off x="6253163" y="3271838"/>
            <a:ext cx="2776538" cy="400050"/>
          </a:xfrm>
          <a:prstGeom prst="rect">
            <a:avLst/>
          </a:prstGeom>
          <a:noFill/>
          <a:ln/>
        </p:spPr>
        <p:txBody>
          <a:bodyPr wrap="square" rtlCol="0" anchor="ctr"/>
          <a:lstStyle/>
          <a:p>
            <a:pPr algn="l" indent="0" marL="0">
              <a:lnSpc>
                <a:spcPts val="1050"/>
              </a:lnSpc>
              <a:buNone/>
            </a:pPr>
            <a:r>
              <a:rPr lang="en-US" sz="750" i="1" dirty="0">
                <a:solidFill>
                  <a:srgbClr val="000000">
                    <a:alpha val="99000"/>
                  </a:srgbClr>
                </a:solidFill>
                <a:latin typeface="Inter" pitchFamily="34" charset="0"/>
                <a:ea typeface="Inter" pitchFamily="34" charset="-122"/>
                <a:cs typeface="Inter" pitchFamily="34" charset="-120"/>
              </a:rPr>
              <a:t>“On a serious note, if there are any warplanes coming over from India, please bring 204 Banarasi Saris with you”</a:t>
            </a:r>
            <a:endParaRPr lang="en-US" sz="750" dirty="0"/>
          </a:p>
        </p:txBody>
      </p:sp>
      <p:sp>
        <p:nvSpPr>
          <p:cNvPr id="9" name="Text 4"/>
          <p:cNvSpPr/>
          <p:nvPr/>
        </p:nvSpPr>
        <p:spPr>
          <a:xfrm>
            <a:off x="3429000" y="3371850"/>
            <a:ext cx="2776538" cy="666750"/>
          </a:xfrm>
          <a:prstGeom prst="rect">
            <a:avLst/>
          </a:prstGeom>
          <a:noFill/>
          <a:ln/>
        </p:spPr>
        <p:txBody>
          <a:bodyPr wrap="square" rtlCol="0" anchor="ctr"/>
          <a:lstStyle/>
          <a:p>
            <a:pPr algn="l" indent="0" marL="0">
              <a:lnSpc>
                <a:spcPts val="1050"/>
              </a:lnSpc>
              <a:buNone/>
            </a:pPr>
            <a:r>
              <a:rPr lang="en-US" sz="750" i="1" dirty="0">
                <a:solidFill>
                  <a:srgbClr val="000000">
                    <a:alpha val="99000"/>
                  </a:srgbClr>
                </a:solidFill>
                <a:latin typeface="Inter" pitchFamily="34" charset="0"/>
                <a:ea typeface="Inter" pitchFamily="34" charset="-122"/>
                <a:cs typeface="Inter" pitchFamily="34" charset="-120"/>
              </a:rPr>
              <a:t>Virat Kohli - A legendary Indian Cricketer  being photosopped in a Pakistani Cricket Team jersey  Text: “Relax guys, we are winning the 2027 cricket worldcup</a:t>
            </a:r>
            <a:endParaRPr lang="en-US" sz="7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00063" y="819150"/>
            <a:ext cx="3333750" cy="3514725"/>
          </a:xfrm>
          <a:prstGeom prst="rect">
            <a:avLst/>
          </a:prstGeom>
        </p:spPr>
      </p:pic>
      <p:pic>
        <p:nvPicPr>
          <p:cNvPr id="3" name="Image 1" descr="preencoded.png">    </p:cNvPr>
          <p:cNvPicPr>
            <a:picLocks noChangeAspect="1"/>
          </p:cNvPicPr>
          <p:nvPr/>
        </p:nvPicPr>
        <p:blipFill>
          <a:blip r:embed="rId2"/>
          <a:stretch>
            <a:fillRect/>
          </a:stretch>
        </p:blipFill>
        <p:spPr>
          <a:xfrm>
            <a:off x="3476625" y="819150"/>
            <a:ext cx="3376613" cy="3448050"/>
          </a:xfrm>
          <a:prstGeom prst="rect">
            <a:avLst/>
          </a:prstGeom>
        </p:spPr>
      </p:pic>
      <p:pic>
        <p:nvPicPr>
          <p:cNvPr id="4" name="Image 2" descr="preencoded.png">    </p:cNvPr>
          <p:cNvPicPr>
            <a:picLocks noChangeAspect="1"/>
          </p:cNvPicPr>
          <p:nvPr/>
        </p:nvPicPr>
        <p:blipFill>
          <a:blip r:embed="rId3"/>
          <a:stretch>
            <a:fillRect/>
          </a:stretch>
        </p:blipFill>
        <p:spPr>
          <a:xfrm>
            <a:off x="6496050" y="819150"/>
            <a:ext cx="2343150" cy="590550"/>
          </a:xfrm>
          <a:prstGeom prst="rect">
            <a:avLst/>
          </a:prstGeom>
        </p:spPr>
      </p:pic>
      <p:pic>
        <p:nvPicPr>
          <p:cNvPr id="5" name="Image 3" descr="preencoded.png">    </p:cNvPr>
          <p:cNvPicPr>
            <a:picLocks noChangeAspect="1"/>
          </p:cNvPicPr>
          <p:nvPr/>
        </p:nvPicPr>
        <p:blipFill>
          <a:blip r:embed="rId4"/>
          <a:stretch>
            <a:fillRect/>
          </a:stretch>
        </p:blipFill>
        <p:spPr>
          <a:xfrm>
            <a:off x="6496050" y="1409700"/>
            <a:ext cx="2352675" cy="509587"/>
          </a:xfrm>
          <a:prstGeom prst="rect">
            <a:avLst/>
          </a:prstGeom>
        </p:spPr>
      </p:pic>
      <p:pic>
        <p:nvPicPr>
          <p:cNvPr id="6" name="Image 4" descr="preencoded.png">    </p:cNvPr>
          <p:cNvPicPr>
            <a:picLocks noChangeAspect="1"/>
          </p:cNvPicPr>
          <p:nvPr/>
        </p:nvPicPr>
        <p:blipFill>
          <a:blip r:embed="rId5"/>
          <a:stretch>
            <a:fillRect/>
          </a:stretch>
        </p:blipFill>
        <p:spPr>
          <a:xfrm>
            <a:off x="6496050" y="1966912"/>
            <a:ext cx="2352675" cy="552450"/>
          </a:xfrm>
          <a:prstGeom prst="rect">
            <a:avLst/>
          </a:prstGeom>
        </p:spPr>
      </p:pic>
      <p:sp>
        <p:nvSpPr>
          <p:cNvPr id="7" name="Text 0"/>
          <p:cNvSpPr/>
          <p:nvPr/>
        </p:nvSpPr>
        <p:spPr>
          <a:xfrm>
            <a:off x="447675" y="3967163"/>
            <a:ext cx="2038350" cy="133350"/>
          </a:xfrm>
          <a:prstGeom prst="rect">
            <a:avLst/>
          </a:prstGeom>
          <a:noFill/>
          <a:ln/>
        </p:spPr>
        <p:txBody>
          <a:bodyPr wrap="square" rtlCol="0" anchor="ctr"/>
          <a:lstStyle/>
          <a:p>
            <a:pPr algn="ctr" indent="0" marL="0">
              <a:lnSpc>
                <a:spcPts val="1050"/>
              </a:lnSpc>
              <a:buNone/>
            </a:pPr>
            <a:r>
              <a:rPr lang="en-US" sz="750" i="1" dirty="0">
                <a:solidFill>
                  <a:srgbClr val="000000">
                    <a:alpha val="99000"/>
                  </a:srgbClr>
                </a:solidFill>
                <a:latin typeface="Inter" pitchFamily="34" charset="0"/>
                <a:ea typeface="Inter" pitchFamily="34" charset="-122"/>
                <a:cs typeface="Inter" pitchFamily="34" charset="-120"/>
              </a:rPr>
              <a:t>“Give water to my favv celebrity”</a:t>
            </a:r>
            <a:endParaRPr lang="en-US" sz="750" dirty="0"/>
          </a:p>
        </p:txBody>
      </p:sp>
      <p:sp>
        <p:nvSpPr>
          <p:cNvPr id="8" name="Text 1"/>
          <p:cNvSpPr/>
          <p:nvPr/>
        </p:nvSpPr>
        <p:spPr>
          <a:xfrm>
            <a:off x="3476625" y="3967163"/>
            <a:ext cx="2038350" cy="133350"/>
          </a:xfrm>
          <a:prstGeom prst="rect">
            <a:avLst/>
          </a:prstGeom>
          <a:noFill/>
          <a:ln/>
        </p:spPr>
        <p:txBody>
          <a:bodyPr wrap="square" rtlCol="0" anchor="ctr"/>
          <a:lstStyle/>
          <a:p>
            <a:pPr algn="l" indent="0" marL="0">
              <a:lnSpc>
                <a:spcPts val="1050"/>
              </a:lnSpc>
              <a:buNone/>
            </a:pPr>
            <a:r>
              <a:rPr lang="en-US" sz="750" i="1" dirty="0">
                <a:solidFill>
                  <a:srgbClr val="000000">
                    <a:alpha val="99000"/>
                  </a:srgbClr>
                </a:solidFill>
                <a:latin typeface="Inter" pitchFamily="34" charset="0"/>
                <a:ea typeface="Inter" pitchFamily="34" charset="-122"/>
                <a:cs typeface="Inter" pitchFamily="34" charset="-120"/>
              </a:rPr>
              <a:t>“Lets Meet-up on the border”</a:t>
            </a:r>
            <a:endParaRPr lang="en-US" sz="750" dirty="0"/>
          </a:p>
        </p:txBody>
      </p:sp>
      <p:sp>
        <p:nvSpPr>
          <p:cNvPr id="9" name="Text 2"/>
          <p:cNvSpPr/>
          <p:nvPr/>
        </p:nvSpPr>
        <p:spPr>
          <a:xfrm>
            <a:off x="6496050" y="2709863"/>
            <a:ext cx="2038350" cy="133350"/>
          </a:xfrm>
          <a:prstGeom prst="rect">
            <a:avLst/>
          </a:prstGeom>
          <a:noFill/>
          <a:ln/>
        </p:spPr>
        <p:txBody>
          <a:bodyPr wrap="square" rtlCol="0" anchor="ctr"/>
          <a:lstStyle/>
          <a:p>
            <a:pPr algn="l" indent="0" marL="0">
              <a:lnSpc>
                <a:spcPts val="1050"/>
              </a:lnSpc>
              <a:buNone/>
            </a:pPr>
            <a:r>
              <a:rPr lang="en-US" sz="750" i="1" dirty="0">
                <a:solidFill>
                  <a:srgbClr val="000000">
                    <a:alpha val="99000"/>
                  </a:srgbClr>
                </a:solidFill>
                <a:latin typeface="Inter" pitchFamily="34" charset="0"/>
                <a:ea typeface="Inter" pitchFamily="34" charset="-122"/>
                <a:cs typeface="Inter" pitchFamily="34" charset="-120"/>
              </a:rPr>
              <a:t>Nostalgia</a:t>
            </a:r>
            <a:endParaRPr lang="en-US" sz="7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257925" y="1290638"/>
            <a:ext cx="2524125" cy="2562225"/>
          </a:xfrm>
          <a:prstGeom prst="rect">
            <a:avLst/>
          </a:prstGeom>
        </p:spPr>
      </p:pic>
      <p:pic>
        <p:nvPicPr>
          <p:cNvPr id="3" name="Image 1" descr="preencoded.png">    </p:cNvPr>
          <p:cNvPicPr>
            <a:picLocks noChangeAspect="1"/>
          </p:cNvPicPr>
          <p:nvPr/>
        </p:nvPicPr>
        <p:blipFill>
          <a:blip r:embed="rId2"/>
          <a:stretch>
            <a:fillRect/>
          </a:stretch>
        </p:blipFill>
        <p:spPr>
          <a:xfrm>
            <a:off x="3305175" y="1290638"/>
            <a:ext cx="2524125" cy="2562225"/>
          </a:xfrm>
          <a:prstGeom prst="rect">
            <a:avLst/>
          </a:prstGeom>
        </p:spPr>
      </p:pic>
      <p:pic>
        <p:nvPicPr>
          <p:cNvPr id="4" name="Image 2" descr="preencoded.png">    </p:cNvPr>
          <p:cNvPicPr>
            <a:picLocks noChangeAspect="1"/>
          </p:cNvPicPr>
          <p:nvPr/>
        </p:nvPicPr>
        <p:blipFill>
          <a:blip r:embed="rId3"/>
          <a:stretch>
            <a:fillRect/>
          </a:stretch>
        </p:blipFill>
        <p:spPr>
          <a:xfrm>
            <a:off x="357188" y="1290638"/>
            <a:ext cx="2524125" cy="2562225"/>
          </a:xfrm>
          <a:prstGeom prst="rect">
            <a:avLst/>
          </a:prstGeom>
        </p:spPr>
      </p:pic>
      <p:sp>
        <p:nvSpPr>
          <p:cNvPr id="5"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Making</a:t>
            </a:r>
            <a:endParaRPr lang="en-US" sz="2250" dirty="0"/>
          </a:p>
        </p:txBody>
      </p:sp>
      <p:sp>
        <p:nvSpPr>
          <p:cNvPr id="6" name="Text 1"/>
          <p:cNvSpPr/>
          <p:nvPr/>
        </p:nvSpPr>
        <p:spPr>
          <a:xfrm>
            <a:off x="609600" y="676275"/>
            <a:ext cx="2057400"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Ornating the border</a:t>
            </a:r>
            <a:endParaRPr lang="en-US" sz="1350" dirty="0"/>
          </a:p>
        </p:txBody>
      </p:sp>
      <p:sp>
        <p:nvSpPr>
          <p:cNvPr id="7" name="Text 2"/>
          <p:cNvSpPr/>
          <p:nvPr/>
        </p:nvSpPr>
        <p:spPr>
          <a:xfrm>
            <a:off x="423863" y="4152900"/>
            <a:ext cx="8591550" cy="133350"/>
          </a:xfrm>
          <a:prstGeom prst="rect">
            <a:avLst/>
          </a:prstGeom>
          <a:noFill/>
          <a:ln/>
        </p:spPr>
        <p:txBody>
          <a:bodyPr wrap="square" rtlCol="0" anchor="ctr"/>
          <a:lstStyle/>
          <a:p>
            <a:pPr algn="l" indent="0" marL="0">
              <a:lnSpc>
                <a:spcPts val="1050"/>
              </a:lnSpc>
              <a:buNone/>
            </a:pPr>
            <a:r>
              <a:rPr lang="en-US" sz="750" dirty="0">
                <a:solidFill>
                  <a:srgbClr val="000000">
                    <a:alpha val="99000"/>
                  </a:srgbClr>
                </a:solidFill>
                <a:latin typeface="Inter" pitchFamily="34" charset="0"/>
                <a:ea typeface="Inter" pitchFamily="34" charset="-122"/>
                <a:cs typeface="Inter" pitchFamily="34" charset="-120"/>
              </a:rPr>
              <a:t>Fuck off War (L to R: Urdu, English, Hindi)</a:t>
            </a:r>
            <a:endParaRPr lang="en-US" sz="7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257925" y="1290638"/>
            <a:ext cx="2524125" cy="2562225"/>
          </a:xfrm>
          <a:prstGeom prst="rect">
            <a:avLst/>
          </a:prstGeom>
        </p:spPr>
      </p:pic>
      <p:pic>
        <p:nvPicPr>
          <p:cNvPr id="3" name="Image 1" descr="preencoded.png">    </p:cNvPr>
          <p:cNvPicPr>
            <a:picLocks noChangeAspect="1"/>
          </p:cNvPicPr>
          <p:nvPr/>
        </p:nvPicPr>
        <p:blipFill>
          <a:blip r:embed="rId2"/>
          <a:stretch>
            <a:fillRect/>
          </a:stretch>
        </p:blipFill>
        <p:spPr>
          <a:xfrm>
            <a:off x="3305175" y="1290638"/>
            <a:ext cx="2524125" cy="2562225"/>
          </a:xfrm>
          <a:prstGeom prst="rect">
            <a:avLst/>
          </a:prstGeom>
        </p:spPr>
      </p:pic>
      <p:pic>
        <p:nvPicPr>
          <p:cNvPr id="4" name="Image 2" descr="preencoded.png">    </p:cNvPr>
          <p:cNvPicPr>
            <a:picLocks noChangeAspect="1"/>
          </p:cNvPicPr>
          <p:nvPr/>
        </p:nvPicPr>
        <p:blipFill>
          <a:blip r:embed="rId3"/>
          <a:stretch>
            <a:fillRect/>
          </a:stretch>
        </p:blipFill>
        <p:spPr>
          <a:xfrm>
            <a:off x="357188" y="1290638"/>
            <a:ext cx="2524125" cy="2562225"/>
          </a:xfrm>
          <a:prstGeom prst="rect">
            <a:avLst/>
          </a:prstGeom>
        </p:spPr>
      </p:pic>
      <p:sp>
        <p:nvSpPr>
          <p:cNvPr id="5"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Making</a:t>
            </a:r>
            <a:endParaRPr lang="en-US" sz="2250" dirty="0"/>
          </a:p>
        </p:txBody>
      </p:sp>
      <p:sp>
        <p:nvSpPr>
          <p:cNvPr id="6" name="Text 1"/>
          <p:cNvSpPr/>
          <p:nvPr/>
        </p:nvSpPr>
        <p:spPr>
          <a:xfrm>
            <a:off x="609600" y="676275"/>
            <a:ext cx="2057400"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Ornating the border</a:t>
            </a:r>
            <a:endParaRPr lang="en-US" sz="1350" dirty="0"/>
          </a:p>
        </p:txBody>
      </p:sp>
      <p:sp>
        <p:nvSpPr>
          <p:cNvPr id="7" name="Text 2"/>
          <p:cNvSpPr/>
          <p:nvPr/>
        </p:nvSpPr>
        <p:spPr>
          <a:xfrm>
            <a:off x="357188" y="4152900"/>
            <a:ext cx="2347913" cy="133350"/>
          </a:xfrm>
          <a:prstGeom prst="rect">
            <a:avLst/>
          </a:prstGeom>
          <a:noFill/>
          <a:ln/>
        </p:spPr>
        <p:txBody>
          <a:bodyPr wrap="square" rtlCol="0" anchor="ctr"/>
          <a:lstStyle/>
          <a:p>
            <a:pPr algn="l" indent="0" marL="0">
              <a:lnSpc>
                <a:spcPts val="1050"/>
              </a:lnSpc>
              <a:buNone/>
            </a:pPr>
            <a:r>
              <a:rPr lang="en-US" sz="750" dirty="0">
                <a:solidFill>
                  <a:srgbClr val="000000">
                    <a:alpha val="99000"/>
                  </a:srgbClr>
                </a:solidFill>
                <a:latin typeface="Inter" pitchFamily="34" charset="0"/>
                <a:ea typeface="Inter" pitchFamily="34" charset="-122"/>
                <a:cs typeface="Inter" pitchFamily="34" charset="-120"/>
              </a:rPr>
              <a:t>Love (Urdu)</a:t>
            </a:r>
            <a:endParaRPr lang="en-US" sz="750" dirty="0"/>
          </a:p>
        </p:txBody>
      </p:sp>
      <p:sp>
        <p:nvSpPr>
          <p:cNvPr id="8" name="Text 3"/>
          <p:cNvSpPr/>
          <p:nvPr/>
        </p:nvSpPr>
        <p:spPr>
          <a:xfrm>
            <a:off x="3305175" y="4152900"/>
            <a:ext cx="2347913" cy="133350"/>
          </a:xfrm>
          <a:prstGeom prst="rect">
            <a:avLst/>
          </a:prstGeom>
          <a:noFill/>
          <a:ln/>
        </p:spPr>
        <p:txBody>
          <a:bodyPr wrap="square" rtlCol="0" anchor="ctr"/>
          <a:lstStyle/>
          <a:p>
            <a:pPr algn="l" indent="0" marL="0">
              <a:lnSpc>
                <a:spcPts val="1050"/>
              </a:lnSpc>
              <a:buNone/>
            </a:pPr>
            <a:r>
              <a:rPr lang="en-US" sz="750" dirty="0">
                <a:solidFill>
                  <a:srgbClr val="000000">
                    <a:alpha val="99000"/>
                  </a:srgbClr>
                </a:solidFill>
                <a:latin typeface="Inter" pitchFamily="34" charset="0"/>
                <a:ea typeface="Inter" pitchFamily="34" charset="-122"/>
                <a:cs typeface="Inter" pitchFamily="34" charset="-120"/>
              </a:rPr>
              <a:t>I h8 war</a:t>
            </a:r>
            <a:endParaRPr lang="en-US" sz="750" dirty="0"/>
          </a:p>
        </p:txBody>
      </p:sp>
      <p:sp>
        <p:nvSpPr>
          <p:cNvPr id="9" name="Text 4"/>
          <p:cNvSpPr/>
          <p:nvPr/>
        </p:nvSpPr>
        <p:spPr>
          <a:xfrm>
            <a:off x="6257925" y="4152900"/>
            <a:ext cx="2347913" cy="133350"/>
          </a:xfrm>
          <a:prstGeom prst="rect">
            <a:avLst/>
          </a:prstGeom>
          <a:noFill/>
          <a:ln/>
        </p:spPr>
        <p:txBody>
          <a:bodyPr wrap="square" rtlCol="0" anchor="ctr"/>
          <a:lstStyle/>
          <a:p>
            <a:pPr algn="l" indent="0" marL="0">
              <a:lnSpc>
                <a:spcPts val="1050"/>
              </a:lnSpc>
              <a:buNone/>
            </a:pPr>
            <a:r>
              <a:rPr lang="en-US" sz="750" dirty="0">
                <a:solidFill>
                  <a:srgbClr val="000000">
                    <a:alpha val="99000"/>
                  </a:srgbClr>
                </a:solidFill>
                <a:latin typeface="Inter" pitchFamily="34" charset="0"/>
                <a:ea typeface="Inter" pitchFamily="34" charset="-122"/>
                <a:cs typeface="Inter" pitchFamily="34" charset="-120"/>
              </a:rPr>
              <a:t>vry nic deer</a:t>
            </a:r>
            <a:endParaRPr lang="en-US" sz="7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781550" y="1290638"/>
            <a:ext cx="2524125" cy="2562225"/>
          </a:xfrm>
          <a:prstGeom prst="rect">
            <a:avLst/>
          </a:prstGeom>
        </p:spPr>
      </p:pic>
      <p:pic>
        <p:nvPicPr>
          <p:cNvPr id="3" name="Image 1" descr="preencoded.png">    </p:cNvPr>
          <p:cNvPicPr>
            <a:picLocks noChangeAspect="1"/>
          </p:cNvPicPr>
          <p:nvPr/>
        </p:nvPicPr>
        <p:blipFill>
          <a:blip r:embed="rId2"/>
          <a:stretch>
            <a:fillRect/>
          </a:stretch>
        </p:blipFill>
        <p:spPr>
          <a:xfrm>
            <a:off x="1833563" y="1290638"/>
            <a:ext cx="2524125" cy="2562225"/>
          </a:xfrm>
          <a:prstGeom prst="rect">
            <a:avLst/>
          </a:prstGeom>
        </p:spPr>
      </p:pic>
      <p:sp>
        <p:nvSpPr>
          <p:cNvPr id="4"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Making</a:t>
            </a:r>
            <a:endParaRPr lang="en-US" sz="2250" dirty="0"/>
          </a:p>
        </p:txBody>
      </p:sp>
      <p:sp>
        <p:nvSpPr>
          <p:cNvPr id="5" name="Text 1"/>
          <p:cNvSpPr/>
          <p:nvPr/>
        </p:nvSpPr>
        <p:spPr>
          <a:xfrm>
            <a:off x="609600" y="676275"/>
            <a:ext cx="2057400"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Ornating the border</a:t>
            </a:r>
            <a:endParaRPr lang="en-US" sz="1350" dirty="0"/>
          </a:p>
        </p:txBody>
      </p:sp>
      <p:sp>
        <p:nvSpPr>
          <p:cNvPr id="6" name="Text 2"/>
          <p:cNvSpPr/>
          <p:nvPr/>
        </p:nvSpPr>
        <p:spPr>
          <a:xfrm>
            <a:off x="1833563" y="4152900"/>
            <a:ext cx="2347913" cy="400050"/>
          </a:xfrm>
          <a:prstGeom prst="rect">
            <a:avLst/>
          </a:prstGeom>
          <a:noFill/>
          <a:ln/>
        </p:spPr>
        <p:txBody>
          <a:bodyPr wrap="square" rtlCol="0" anchor="ctr"/>
          <a:lstStyle/>
          <a:p>
            <a:pPr algn="l" indent="0" marL="0">
              <a:lnSpc>
                <a:spcPts val="1050"/>
              </a:lnSpc>
              <a:buNone/>
            </a:pPr>
            <a:r>
              <a:rPr lang="en-US" sz="750" dirty="0">
                <a:solidFill>
                  <a:srgbClr val="000000">
                    <a:alpha val="99000"/>
                  </a:srgbClr>
                </a:solidFill>
                <a:latin typeface="Inter" pitchFamily="34" charset="0"/>
                <a:ea typeface="Inter" pitchFamily="34" charset="-122"/>
                <a:cs typeface="Inter" pitchFamily="34" charset="-120"/>
              </a:rPr>
              <a:t>Water Wars  </a:t>
            </a:r>
            <a:pPr algn="l" indent="0" marL="0">
              <a:lnSpc>
                <a:spcPts val="1050"/>
              </a:lnSpc>
              <a:buNone/>
            </a:pPr>
            <a:r>
              <a:rPr lang="en-US" sz="750" i="1" dirty="0">
                <a:solidFill>
                  <a:srgbClr val="000000">
                    <a:alpha val="99000"/>
                  </a:srgbClr>
                </a:solidFill>
                <a:latin typeface="Inter" pitchFamily="34" charset="0"/>
                <a:ea typeface="Inter" pitchFamily="34" charset="-122"/>
                <a:cs typeface="Inter" pitchFamily="34" charset="-120"/>
              </a:rPr>
              <a:t>”India please give me water, i have soap in my eyes”</a:t>
            </a:r>
            <a:endParaRPr lang="en-US" sz="750" dirty="0"/>
          </a:p>
        </p:txBody>
      </p:sp>
      <p:sp>
        <p:nvSpPr>
          <p:cNvPr id="7" name="Text 3"/>
          <p:cNvSpPr/>
          <p:nvPr/>
        </p:nvSpPr>
        <p:spPr>
          <a:xfrm>
            <a:off x="4781550" y="4152900"/>
            <a:ext cx="2347913" cy="400050"/>
          </a:xfrm>
          <a:prstGeom prst="rect">
            <a:avLst/>
          </a:prstGeom>
          <a:noFill/>
          <a:ln/>
        </p:spPr>
        <p:txBody>
          <a:bodyPr wrap="square" rtlCol="0" anchor="ctr"/>
          <a:lstStyle/>
          <a:p>
            <a:pPr algn="l" indent="0" marL="0">
              <a:lnSpc>
                <a:spcPts val="1050"/>
              </a:lnSpc>
              <a:buNone/>
            </a:pPr>
            <a:r>
              <a:rPr lang="en-US" sz="750" dirty="0">
                <a:solidFill>
                  <a:srgbClr val="000000">
                    <a:alpha val="99000"/>
                  </a:srgbClr>
                </a:solidFill>
                <a:latin typeface="Inter" pitchFamily="34" charset="0"/>
                <a:ea typeface="Inter" pitchFamily="34" charset="-122"/>
                <a:cs typeface="Inter" pitchFamily="34" charset="-120"/>
              </a:rPr>
              <a:t>War postponed due to bad weather ”Who even has a war in this terrible summer?”</a:t>
            </a:r>
            <a:endParaRPr lang="en-US" sz="7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633538" y="1252538"/>
            <a:ext cx="5876925" cy="3605213"/>
          </a:xfrm>
          <a:prstGeom prst="rect">
            <a:avLst/>
          </a:prstGeom>
        </p:spPr>
      </p:pic>
      <p:pic>
        <p:nvPicPr>
          <p:cNvPr id="3" name="Image 1" descr="preencoded.png">    </p:cNvPr>
          <p:cNvPicPr>
            <a:picLocks noChangeAspect="1"/>
          </p:cNvPicPr>
          <p:nvPr/>
        </p:nvPicPr>
        <p:blipFill>
          <a:blip r:embed="rId2"/>
          <a:stretch>
            <a:fillRect/>
          </a:stretch>
        </p:blipFill>
        <p:spPr>
          <a:xfrm>
            <a:off x="252413" y="2276475"/>
            <a:ext cx="1881187" cy="1557338"/>
          </a:xfrm>
          <a:prstGeom prst="rect">
            <a:avLst/>
          </a:prstGeom>
        </p:spPr>
      </p:pic>
      <p:sp>
        <p:nvSpPr>
          <p:cNvPr id="4"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Enquiry</a:t>
            </a:r>
            <a:endParaRPr lang="en-US" sz="2250" dirty="0"/>
          </a:p>
        </p:txBody>
      </p:sp>
      <p:sp>
        <p:nvSpPr>
          <p:cNvPr id="5" name="Text 1"/>
          <p:cNvSpPr/>
          <p:nvPr/>
        </p:nvSpPr>
        <p:spPr>
          <a:xfrm>
            <a:off x="609600" y="676275"/>
            <a:ext cx="2590800" cy="328613"/>
          </a:xfrm>
          <a:prstGeom prst="rect">
            <a:avLst/>
          </a:prstGeom>
          <a:noFill/>
          <a:ln/>
        </p:spPr>
        <p:txBody>
          <a:bodyPr wrap="square" rtlCol="0" anchor="ctr"/>
          <a:lstStyle/>
          <a:p>
            <a:pPr algn="l" indent="0" marL="0">
              <a:lnSpc>
                <a:spcPts val="2591"/>
              </a:lnSpc>
              <a:buNone/>
            </a:pPr>
            <a:r>
              <a:rPr lang="en-US" sz="1963" b="1" spc="-39" kern="0" dirty="0">
                <a:solidFill>
                  <a:srgbClr val="000000">
                    <a:alpha val="99000"/>
                  </a:srgbClr>
                </a:solidFill>
                <a:latin typeface="Inter" pitchFamily="34" charset="0"/>
                <a:ea typeface="Inter" pitchFamily="34" charset="-122"/>
                <a:cs typeface="Inter" pitchFamily="34" charset="-120"/>
              </a:rPr>
              <a:t>Further Questions </a:t>
            </a:r>
            <a:endParaRPr lang="en-US" sz="1963"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1881187" y="2133600"/>
            <a:ext cx="5838825" cy="1095375"/>
          </a:xfrm>
          <a:prstGeom prst="rect">
            <a:avLst/>
          </a:prstGeom>
          <a:noFill/>
          <a:ln/>
        </p:spPr>
        <p:txBody>
          <a:bodyPr wrap="square" rtlCol="0" anchor="ctr"/>
          <a:lstStyle/>
          <a:p>
            <a:pPr algn="l" indent="0" marL="0">
              <a:lnSpc>
                <a:spcPts val="4320"/>
              </a:lnSpc>
              <a:buNone/>
            </a:pPr>
            <a:r>
              <a:rPr lang="en-US" sz="3600" b="1" spc="-72" kern="0" dirty="0">
                <a:solidFill>
                  <a:srgbClr val="000000">
                    <a:alpha val="99000"/>
                  </a:srgbClr>
                </a:solidFill>
                <a:latin typeface="Inter" pitchFamily="34" charset="0"/>
                <a:ea typeface="Inter" pitchFamily="34" charset="-122"/>
                <a:cs typeface="Inter" pitchFamily="34" charset="-120"/>
              </a:rPr>
              <a:t>“Are we fighting a war or</a:t>
            </a:r>
            <a:endParaRPr lang="en-US" sz="3600" dirty="0"/>
          </a:p>
          <a:p>
            <a:pPr algn="l" indent="0" marL="0">
              <a:lnSpc>
                <a:spcPts val="4320"/>
              </a:lnSpc>
              <a:buNone/>
            </a:pPr>
            <a:r>
              <a:rPr lang="en-US" sz="3600" b="1" spc="-72" kern="0" dirty="0">
                <a:solidFill>
                  <a:srgbClr val="000000">
                    <a:alpha val="99000"/>
                  </a:srgbClr>
                </a:solidFill>
                <a:latin typeface="Inter" pitchFamily="34" charset="0"/>
                <a:ea typeface="Inter" pitchFamily="34" charset="-122"/>
                <a:cs typeface="Inter" pitchFamily="34" charset="-120"/>
              </a:rPr>
              <a:t>are we making amends?”</a:t>
            </a:r>
            <a:endParaRPr lang="en-US" sz="3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Enquiry</a:t>
            </a:r>
            <a:endParaRPr lang="en-US" sz="2250" dirty="0"/>
          </a:p>
        </p:txBody>
      </p:sp>
      <p:sp>
        <p:nvSpPr>
          <p:cNvPr id="3" name="Text 1"/>
          <p:cNvSpPr/>
          <p:nvPr/>
        </p:nvSpPr>
        <p:spPr>
          <a:xfrm>
            <a:off x="609600" y="676275"/>
            <a:ext cx="2590800" cy="328613"/>
          </a:xfrm>
          <a:prstGeom prst="rect">
            <a:avLst/>
          </a:prstGeom>
          <a:noFill/>
          <a:ln/>
        </p:spPr>
        <p:txBody>
          <a:bodyPr wrap="square" rtlCol="0" anchor="ctr"/>
          <a:lstStyle/>
          <a:p>
            <a:pPr algn="l" indent="0" marL="0">
              <a:lnSpc>
                <a:spcPts val="2591"/>
              </a:lnSpc>
              <a:buNone/>
            </a:pPr>
            <a:r>
              <a:rPr lang="en-US" sz="1963" b="1" spc="-39" kern="0" dirty="0">
                <a:solidFill>
                  <a:srgbClr val="000000">
                    <a:alpha val="99000"/>
                  </a:srgbClr>
                </a:solidFill>
                <a:latin typeface="Inter" pitchFamily="34" charset="0"/>
                <a:ea typeface="Inter" pitchFamily="34" charset="-122"/>
                <a:cs typeface="Inter" pitchFamily="34" charset="-120"/>
              </a:rPr>
              <a:t>Further Questions </a:t>
            </a:r>
            <a:endParaRPr lang="en-US" sz="1963" dirty="0"/>
          </a:p>
        </p:txBody>
      </p:sp>
      <p:sp>
        <p:nvSpPr>
          <p:cNvPr id="4" name="Text 2"/>
          <p:cNvSpPr/>
          <p:nvPr/>
        </p:nvSpPr>
        <p:spPr>
          <a:xfrm>
            <a:off x="609600" y="2243138"/>
            <a:ext cx="6967538" cy="1857375"/>
          </a:xfrm>
          <a:prstGeom prst="rect">
            <a:avLst/>
          </a:prstGeom>
          <a:noFill/>
          <a:ln/>
        </p:spPr>
        <p:txBody>
          <a:bodyPr wrap="square" rtlCol="0" anchor="ctr"/>
          <a:lstStyle/>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The relationship of humor with the erasure of borders (metaphorically)</a:t>
            </a:r>
            <a:endParaRPr lang="en-US" sz="1053" dirty="0"/>
          </a:p>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People - people connection in digital spaces and its relationship with borders</a:t>
            </a:r>
            <a:endParaRPr lang="en-US" sz="1053" dirty="0"/>
          </a:p>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Humor as an anti-propaganda tool</a:t>
            </a:r>
            <a:endParaRPr lang="en-US" sz="1053" dirty="0"/>
          </a:p>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Humor as a propaganda tool - portraying a softer image of yourself</a:t>
            </a:r>
            <a:endParaRPr lang="en-US" sz="1053" dirty="0"/>
          </a:p>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Democratization of media and how it has influenced the idea of borders</a:t>
            </a:r>
            <a:endParaRPr lang="en-US" sz="1053" dirty="0"/>
          </a:p>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My identity as an artist and how I situate myself in moments of conflict in a geopolitical landscape and how can I respond to situations like these</a:t>
            </a:r>
            <a:endParaRPr lang="en-US" sz="1053" dirty="0"/>
          </a:p>
        </p:txBody>
      </p:sp>
      <p:sp>
        <p:nvSpPr>
          <p:cNvPr id="5" name="Text 3"/>
          <p:cNvSpPr/>
          <p:nvPr/>
        </p:nvSpPr>
        <p:spPr>
          <a:xfrm>
            <a:off x="800100" y="1914525"/>
            <a:ext cx="3348038"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Personal Identity → Holistic Outlook</a:t>
            </a:r>
            <a:endParaRPr lang="en-US" sz="13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47737" y="1495425"/>
            <a:ext cx="2762250" cy="2762250"/>
          </a:xfrm>
          <a:prstGeom prst="rect">
            <a:avLst/>
          </a:prstGeom>
        </p:spPr>
      </p:pic>
      <p:pic>
        <p:nvPicPr>
          <p:cNvPr id="3" name="Image 1" descr="preencoded.png">    </p:cNvPr>
          <p:cNvPicPr>
            <a:picLocks noChangeAspect="1"/>
          </p:cNvPicPr>
          <p:nvPr/>
        </p:nvPicPr>
        <p:blipFill>
          <a:blip r:embed="rId2"/>
          <a:stretch>
            <a:fillRect/>
          </a:stretch>
        </p:blipFill>
        <p:spPr>
          <a:xfrm>
            <a:off x="3871913" y="1500188"/>
            <a:ext cx="4324350" cy="2767013"/>
          </a:xfrm>
          <a:prstGeom prst="rect">
            <a:avLst/>
          </a:prstGeom>
        </p:spPr>
      </p:pic>
      <p:sp>
        <p:nvSpPr>
          <p:cNvPr id="4"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Shout-out</a:t>
            </a:r>
            <a:endParaRPr lang="en-US" sz="2250" dirty="0"/>
          </a:p>
        </p:txBody>
      </p:sp>
      <p:sp>
        <p:nvSpPr>
          <p:cNvPr id="5" name="Text 1"/>
          <p:cNvSpPr/>
          <p:nvPr/>
        </p:nvSpPr>
        <p:spPr>
          <a:xfrm>
            <a:off x="609600" y="676275"/>
            <a:ext cx="3476625" cy="328613"/>
          </a:xfrm>
          <a:prstGeom prst="rect">
            <a:avLst/>
          </a:prstGeom>
          <a:noFill/>
          <a:ln/>
        </p:spPr>
        <p:txBody>
          <a:bodyPr wrap="square" rtlCol="0" anchor="ctr"/>
          <a:lstStyle/>
          <a:p>
            <a:pPr algn="l" indent="0" marL="0">
              <a:lnSpc>
                <a:spcPts val="2591"/>
              </a:lnSpc>
              <a:buNone/>
            </a:pPr>
            <a:r>
              <a:rPr lang="en-US" sz="1963" b="1" spc="-39" kern="0" dirty="0">
                <a:solidFill>
                  <a:srgbClr val="000000">
                    <a:alpha val="99000"/>
                  </a:srgbClr>
                </a:solidFill>
                <a:latin typeface="Inter" pitchFamily="34" charset="0"/>
                <a:ea typeface="Inter" pitchFamily="34" charset="-122"/>
                <a:cs typeface="Inter" pitchFamily="34" charset="-120"/>
              </a:rPr>
              <a:t>Map: Exploring The World</a:t>
            </a:r>
            <a:endParaRPr lang="en-US" sz="1963"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95425" y="609600"/>
            <a:ext cx="6148388" cy="4295775"/>
          </a:xfrm>
          <a:prstGeom prst="rect">
            <a:avLst/>
          </a:prstGeom>
        </p:spPr>
      </p:pic>
      <p:sp>
        <p:nvSpPr>
          <p:cNvPr id="3" name="Text 0"/>
          <p:cNvSpPr/>
          <p:nvPr/>
        </p:nvSpPr>
        <p:spPr>
          <a:xfrm>
            <a:off x="609600" y="609600"/>
            <a:ext cx="8001000" cy="276225"/>
          </a:xfrm>
          <a:prstGeom prst="rect">
            <a:avLst/>
          </a:prstGeom>
          <a:noFill/>
          <a:ln/>
        </p:spPr>
        <p:txBody>
          <a:bodyPr wrap="square" rtlCol="0" anchor="ctr"/>
          <a:lstStyle/>
          <a:p>
            <a:pPr algn="l" indent="0" marL="0">
              <a:lnSpc>
                <a:spcPts val="2160"/>
              </a:lnSpc>
              <a:buNone/>
            </a:pPr>
            <a:r>
              <a:rPr lang="en-US" sz="1800" b="1" spc="-36" kern="0" dirty="0">
                <a:solidFill>
                  <a:srgbClr val="000000">
                    <a:alpha val="99000"/>
                  </a:srgbClr>
                </a:solidFill>
                <a:latin typeface="Inter" pitchFamily="34" charset="0"/>
                <a:ea typeface="Inter" pitchFamily="34" charset="-122"/>
                <a:cs typeface="Inter" pitchFamily="34" charset="-120"/>
              </a:rPr>
              <a:t>Snap-Shot (Iteration 0)</a:t>
            </a:r>
            <a:endParaRPr lang="en-US"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1714500" y="2481263"/>
            <a:ext cx="5715000" cy="547688"/>
          </a:xfrm>
          <a:prstGeom prst="rect">
            <a:avLst/>
          </a:prstGeom>
          <a:noFill/>
          <a:ln/>
        </p:spPr>
      </p:sp>
      <p:sp>
        <p:nvSpPr>
          <p:cNvPr id="3" name="Text 1"/>
          <p:cNvSpPr/>
          <p:nvPr/>
        </p:nvSpPr>
        <p:spPr>
          <a:xfrm>
            <a:off x="3305175" y="3143250"/>
            <a:ext cx="2990850" cy="228600"/>
          </a:xfrm>
          <a:prstGeom prst="rect">
            <a:avLst/>
          </a:prstGeom>
          <a:noFill/>
          <a:ln/>
        </p:spPr>
        <p:txBody>
          <a:bodyPr wrap="square" rtlCol="0" anchor="ctr"/>
          <a:lstStyle/>
          <a:p>
            <a:pPr algn="ctr"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(“Thank you” in Hindi and Urdu)</a:t>
            </a:r>
            <a:endParaRPr lang="en-US" sz="1350" dirty="0"/>
          </a:p>
        </p:txBody>
      </p:sp>
      <p:sp>
        <p:nvSpPr>
          <p:cNvPr id="4" name="Text 2"/>
          <p:cNvSpPr/>
          <p:nvPr/>
        </p:nvSpPr>
        <p:spPr>
          <a:xfrm>
            <a:off x="1714500" y="1771650"/>
            <a:ext cx="6172200" cy="547688"/>
          </a:xfrm>
          <a:prstGeom prst="rect">
            <a:avLst/>
          </a:prstGeom>
          <a:noFill/>
          <a:ln/>
        </p:spPr>
        <p:txBody>
          <a:bodyPr wrap="square" rtlCol="0" anchor="ctr"/>
          <a:lstStyle/>
          <a:p>
            <a:pPr algn="ctr" indent="0" marL="0">
              <a:lnSpc>
                <a:spcPts val="4320"/>
              </a:lnSpc>
              <a:buNone/>
            </a:pPr>
            <a:r>
              <a:rPr lang="en-US" sz="3600" b="1" spc="-72" kern="0" dirty="0">
                <a:solidFill>
                  <a:srgbClr val="000000">
                    <a:alpha val="99000"/>
                  </a:srgbClr>
                </a:solidFill>
                <a:latin typeface="Inter" pitchFamily="34" charset="0"/>
                <a:ea typeface="Inter" pitchFamily="34" charset="-122"/>
                <a:cs typeface="Inter" pitchFamily="34" charset="-120"/>
              </a:rPr>
              <a:t>🌹</a:t>
            </a:r>
            <a:endParaRPr lang="en-US" sz="3600" dirty="0"/>
          </a:p>
        </p:txBody>
      </p:sp>
      <p:sp>
        <p:nvSpPr>
          <p:cNvPr id="5" name="Text 3"/>
          <p:cNvSpPr/>
          <p:nvPr/>
        </p:nvSpPr>
        <p:spPr>
          <a:xfrm>
            <a:off x="1714500" y="2481263"/>
            <a:ext cx="6172200" cy="547688"/>
          </a:xfrm>
          <a:prstGeom prst="rect">
            <a:avLst/>
          </a:prstGeom>
          <a:noFill/>
          <a:ln/>
        </p:spPr>
        <p:txBody>
          <a:bodyPr wrap="square" rtlCol="0" anchor="ctr"/>
          <a:lstStyle/>
          <a:p>
            <a:pPr algn="ctr" indent="0" marL="0">
              <a:lnSpc>
                <a:spcPts val="4320"/>
              </a:lnSpc>
              <a:buNone/>
            </a:pPr>
            <a:r>
              <a:rPr lang="en-US" sz="3600" b="1" spc="-72" kern="0" dirty="0">
                <a:solidFill>
                  <a:srgbClr val="000000">
                    <a:alpha val="99000"/>
                  </a:srgbClr>
                </a:solidFill>
                <a:latin typeface="Inter" pitchFamily="34" charset="0"/>
                <a:ea typeface="Inter" pitchFamily="34" charset="-122"/>
                <a:cs typeface="Inter" pitchFamily="34" charset="-120"/>
              </a:rPr>
              <a:t>شکر یہ | धन्यवाद</a:t>
            </a:r>
            <a:endParaRPr lang="en-US" sz="3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2271713" y="2395538"/>
            <a:ext cx="5057775" cy="695325"/>
          </a:xfrm>
          <a:prstGeom prst="rect">
            <a:avLst/>
          </a:prstGeom>
          <a:noFill/>
          <a:ln/>
        </p:spPr>
        <p:txBody>
          <a:bodyPr wrap="square" rtlCol="0" anchor="ctr"/>
          <a:lstStyle/>
          <a:p>
            <a:pPr algn="ctr" indent="0" marL="0">
              <a:lnSpc>
                <a:spcPts val="2749"/>
              </a:lnSpc>
              <a:buNone/>
            </a:pPr>
            <a:r>
              <a:rPr lang="en-US" sz="2291" b="1" spc="-46" kern="0" dirty="0">
                <a:solidFill>
                  <a:srgbClr val="000000">
                    <a:alpha val="99000"/>
                  </a:srgbClr>
                </a:solidFill>
                <a:latin typeface="Inter" pitchFamily="34" charset="0"/>
                <a:ea typeface="Inter" pitchFamily="34" charset="-122"/>
                <a:cs typeface="Inter" pitchFamily="34" charset="-120"/>
              </a:rPr>
              <a:t>100 iterations of the World Map</a:t>
            </a:r>
            <a:endParaRPr lang="en-US" sz="2291" dirty="0"/>
          </a:p>
          <a:p>
            <a:pPr algn="ctr" indent="0" marL="0">
              <a:lnSpc>
                <a:spcPts val="2749"/>
              </a:lnSpc>
              <a:buNone/>
            </a:pPr>
            <a:r>
              <a:rPr lang="en-US" sz="2291" b="1" spc="-46" kern="0" dirty="0">
                <a:solidFill>
                  <a:srgbClr val="000000">
                    <a:alpha val="99000"/>
                  </a:srgbClr>
                </a:solidFill>
                <a:latin typeface="Inter" pitchFamily="34" charset="0"/>
                <a:ea typeface="Inter" pitchFamily="34" charset="-122"/>
                <a:cs typeface="Inter" pitchFamily="34" charset="-120"/>
              </a:rPr>
              <a:t>through my memory</a:t>
            </a:r>
            <a:endParaRPr lang="en-US" sz="2291" dirty="0"/>
          </a:p>
        </p:txBody>
      </p:sp>
      <p:sp>
        <p:nvSpPr>
          <p:cNvPr id="4" name="Text 1"/>
          <p:cNvSpPr/>
          <p:nvPr/>
        </p:nvSpPr>
        <p:spPr>
          <a:xfrm>
            <a:off x="2271713" y="2047875"/>
            <a:ext cx="5057775" cy="347663"/>
          </a:xfrm>
          <a:prstGeom prst="rect">
            <a:avLst/>
          </a:prstGeom>
          <a:noFill/>
          <a:ln/>
        </p:spPr>
        <p:txBody>
          <a:bodyPr wrap="square" rtlCol="0" anchor="ctr"/>
          <a:lstStyle/>
          <a:p>
            <a:pPr algn="ctr" indent="0" marL="0">
              <a:lnSpc>
                <a:spcPts val="2749"/>
              </a:lnSpc>
              <a:buNone/>
            </a:pPr>
            <a:r>
              <a:rPr lang="en-US" sz="2291" b="1" spc="-46" kern="0" dirty="0">
                <a:solidFill>
                  <a:srgbClr val="000000">
                    <a:alpha val="99000"/>
                  </a:srgbClr>
                </a:solidFill>
                <a:latin typeface="Inter" pitchFamily="34" charset="0"/>
                <a:ea typeface="Inter" pitchFamily="34" charset="-122"/>
                <a:cs typeface="Inter" pitchFamily="34" charset="-120"/>
              </a:rPr>
              <a:t>🥁🥁🥁🥁🥁</a:t>
            </a:r>
            <a:endParaRPr lang="en-US" sz="229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262063" y="257175"/>
            <a:ext cx="6619875" cy="462438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19113" y="1566863"/>
            <a:ext cx="2271713" cy="1600200"/>
          </a:xfrm>
          <a:prstGeom prst="rect">
            <a:avLst/>
          </a:prstGeom>
        </p:spPr>
      </p:pic>
      <p:sp>
        <p:nvSpPr>
          <p:cNvPr id="3"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References</a:t>
            </a:r>
            <a:endParaRPr lang="en-US" sz="2250" dirty="0"/>
          </a:p>
        </p:txBody>
      </p:sp>
      <p:sp>
        <p:nvSpPr>
          <p:cNvPr id="4" name="Text 1"/>
          <p:cNvSpPr/>
          <p:nvPr/>
        </p:nvSpPr>
        <p:spPr>
          <a:xfrm>
            <a:off x="609600" y="676275"/>
            <a:ext cx="5824538"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From the Reading List / Situating my project in a broader discourse </a:t>
            </a:r>
            <a:endParaRPr lang="en-US" sz="1350" dirty="0"/>
          </a:p>
        </p:txBody>
      </p:sp>
      <p:sp>
        <p:nvSpPr>
          <p:cNvPr id="5" name="Text 2"/>
          <p:cNvSpPr/>
          <p:nvPr/>
        </p:nvSpPr>
        <p:spPr>
          <a:xfrm>
            <a:off x="2909888" y="3362325"/>
            <a:ext cx="5567363" cy="976312"/>
          </a:xfrm>
          <a:prstGeom prst="rect">
            <a:avLst/>
          </a:prstGeom>
          <a:noFill/>
          <a:ln/>
        </p:spPr>
        <p:txBody>
          <a:bodyPr wrap="square" rtlCol="0" anchor="ctr"/>
          <a:lstStyle/>
          <a:p>
            <a:pPr algn="l" marL="342900" indent="-342900">
              <a:lnSpc>
                <a:spcPts val="1530"/>
              </a:lnSpc>
              <a:buSzPct val="100000"/>
              <a:buChar char="•"/>
            </a:pPr>
            <a:r>
              <a:rPr lang="en-US" sz="1125" spc="-11" kern="0" dirty="0">
                <a:solidFill>
                  <a:srgbClr val="000000">
                    <a:alpha val="99000"/>
                  </a:srgbClr>
                </a:solidFill>
                <a:latin typeface="Inter" pitchFamily="34" charset="0"/>
                <a:ea typeface="Inter" pitchFamily="34" charset="-122"/>
                <a:cs typeface="Inter" pitchFamily="34" charset="-120"/>
              </a:rPr>
              <a:t>Colonial authorities retained control of the colonised lands through borders and it made administration easier for them.</a:t>
            </a:r>
            <a:endParaRPr lang="en-US" sz="1125" dirty="0"/>
          </a:p>
          <a:p>
            <a:pPr algn="l" marL="342900" indent="-342900">
              <a:lnSpc>
                <a:spcPts val="1530"/>
              </a:lnSpc>
              <a:buSzPct val="100000"/>
              <a:buChar char="•"/>
            </a:pPr>
            <a:r>
              <a:rPr lang="en-US" sz="1125" spc="-11" kern="0" dirty="0">
                <a:solidFill>
                  <a:srgbClr val="000000">
                    <a:alpha val="99000"/>
                  </a:srgbClr>
                </a:solidFill>
                <a:latin typeface="Inter" pitchFamily="34" charset="0"/>
                <a:ea typeface="Inter" pitchFamily="34" charset="-122"/>
                <a:cs typeface="Inter" pitchFamily="34" charset="-120"/>
              </a:rPr>
              <a:t>With respects to maps - it mentions how borders actually helped their cause and lead to an influence on cartography which is very imminent in the way that we look at maps in the modern day and age.</a:t>
            </a:r>
            <a:endParaRPr lang="en-US" sz="1125" dirty="0"/>
          </a:p>
        </p:txBody>
      </p:sp>
      <p:sp>
        <p:nvSpPr>
          <p:cNvPr id="6" name="Text 3"/>
          <p:cNvSpPr/>
          <p:nvPr/>
        </p:nvSpPr>
        <p:spPr>
          <a:xfrm>
            <a:off x="2986088" y="1895475"/>
            <a:ext cx="5691188" cy="1366838"/>
          </a:xfrm>
          <a:prstGeom prst="rect">
            <a:avLst/>
          </a:prstGeom>
          <a:noFill/>
          <a:ln/>
        </p:spPr>
        <p:txBody>
          <a:bodyPr wrap="square" rtlCol="0" anchor="ctr"/>
          <a:lstStyle/>
          <a:p>
            <a:pPr algn="l" indent="0" marL="0">
              <a:lnSpc>
                <a:spcPts val="1530"/>
              </a:lnSpc>
              <a:buNone/>
            </a:pPr>
            <a:r>
              <a:rPr lang="en-US" sz="1125" i="1" spc="-11" kern="0" dirty="0">
                <a:solidFill>
                  <a:srgbClr val="000000">
                    <a:alpha val="99000"/>
                  </a:srgbClr>
                </a:solidFill>
                <a:latin typeface="Inter" pitchFamily="34" charset="0"/>
                <a:ea typeface="Inter" pitchFamily="34" charset="-122"/>
                <a:cs typeface="Inter" pitchFamily="34" charset="-120"/>
              </a:rPr>
              <a:t>In the chapter Census, Map, Museum from Imagined Communities, Benedict Anderson explores how colonial powers used tools like censuses, maps, and museums to categorize populations, define territorial boundaries, and construct national identities. He argues that these instruments were central to shaping the modern idea of the nation-state, embedding administrative control into the very imagination of communities. Through them, abstractions like "nation" and "people" became tangible realities.</a:t>
            </a:r>
            <a:endParaRPr lang="en-US" sz="1125" dirty="0"/>
          </a:p>
        </p:txBody>
      </p:sp>
      <p:sp>
        <p:nvSpPr>
          <p:cNvPr id="7" name="Text 4"/>
          <p:cNvSpPr/>
          <p:nvPr/>
        </p:nvSpPr>
        <p:spPr>
          <a:xfrm>
            <a:off x="2909888" y="1566863"/>
            <a:ext cx="4257675" cy="228600"/>
          </a:xfrm>
          <a:prstGeom prst="rect">
            <a:avLst/>
          </a:prstGeom>
          <a:noFill/>
          <a:ln/>
        </p:spPr>
        <p:txBody>
          <a:bodyPr wrap="square" rtlCol="0" anchor="ctr"/>
          <a:lstStyle/>
          <a:p>
            <a:pPr algn="l" marL="342900" indent="-342900">
              <a:lnSpc>
                <a:spcPts val="1782"/>
              </a:lnSpc>
              <a:buSzPct val="100000"/>
              <a:buFont typeface="+mj-lt"/>
              <a:buAutoNum type="arabicPeriod" startAt="1"/>
            </a:pPr>
            <a:r>
              <a:rPr lang="en-US" sz="1350" b="1" u="sng" spc="-27" kern="0" dirty="0">
                <a:solidFill>
                  <a:srgbClr val="000000">
                    <a:alpha val="99000"/>
                  </a:srgbClr>
                </a:solidFill>
                <a:latin typeface="Inter" pitchFamily="34" charset="0"/>
                <a:ea typeface="Inter" pitchFamily="34" charset="-122"/>
                <a:cs typeface="In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Census, Map, Museum - Benedict Anderson</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609600" y="333375"/>
            <a:ext cx="6648450" cy="342900"/>
          </a:xfrm>
          <a:prstGeom prst="rect">
            <a:avLst/>
          </a:prstGeom>
          <a:noFill/>
          <a:ln/>
        </p:spPr>
        <p:txBody>
          <a:bodyPr wrap="square" rtlCol="0" anchor="ctr"/>
          <a:lstStyle/>
          <a:p>
            <a:pPr algn="l" indent="0" marL="0">
              <a:lnSpc>
                <a:spcPts val="2700"/>
              </a:lnSpc>
              <a:buNone/>
            </a:pPr>
            <a:r>
              <a:rPr lang="en-US" sz="2250" b="1" spc="-50" kern="0" dirty="0">
                <a:solidFill>
                  <a:srgbClr val="000000">
                    <a:alpha val="99000"/>
                  </a:srgbClr>
                </a:solidFill>
                <a:latin typeface="Inter" pitchFamily="34" charset="0"/>
                <a:ea typeface="Inter" pitchFamily="34" charset="-122"/>
                <a:cs typeface="Inter" pitchFamily="34" charset="-120"/>
              </a:rPr>
              <a:t>Enquiry</a:t>
            </a:r>
            <a:endParaRPr lang="en-US" sz="2250" dirty="0"/>
          </a:p>
        </p:txBody>
      </p:sp>
      <p:sp>
        <p:nvSpPr>
          <p:cNvPr id="3" name="Text 1"/>
          <p:cNvSpPr/>
          <p:nvPr/>
        </p:nvSpPr>
        <p:spPr>
          <a:xfrm>
            <a:off x="609600" y="676275"/>
            <a:ext cx="1766888" cy="228600"/>
          </a:xfrm>
          <a:prstGeom prst="rect">
            <a:avLst/>
          </a:prstGeom>
          <a:noFill/>
          <a:ln/>
        </p:spPr>
        <p:txBody>
          <a:bodyPr wrap="square" rtlCol="0" anchor="ctr"/>
          <a:lstStyle/>
          <a:p>
            <a:pPr algn="l" indent="0" marL="0">
              <a:lnSpc>
                <a:spcPts val="1782"/>
              </a:lnSpc>
              <a:buNone/>
            </a:pPr>
            <a:r>
              <a:rPr lang="en-US" sz="1350" b="1" spc="-27" kern="0" dirty="0">
                <a:solidFill>
                  <a:srgbClr val="000000">
                    <a:alpha val="99000"/>
                  </a:srgbClr>
                </a:solidFill>
                <a:latin typeface="Inter" pitchFamily="34" charset="0"/>
                <a:ea typeface="Inter" pitchFamily="34" charset="-122"/>
                <a:cs typeface="Inter" pitchFamily="34" charset="-120"/>
              </a:rPr>
              <a:t>Initial Questions</a:t>
            </a:r>
            <a:endParaRPr lang="en-US" sz="1350" dirty="0"/>
          </a:p>
        </p:txBody>
      </p:sp>
      <p:sp>
        <p:nvSpPr>
          <p:cNvPr id="4" name="Text 2"/>
          <p:cNvSpPr/>
          <p:nvPr/>
        </p:nvSpPr>
        <p:spPr>
          <a:xfrm>
            <a:off x="481012" y="1319213"/>
            <a:ext cx="6967538" cy="1114425"/>
          </a:xfrm>
          <a:prstGeom prst="rect">
            <a:avLst/>
          </a:prstGeom>
          <a:noFill/>
          <a:ln/>
        </p:spPr>
        <p:txBody>
          <a:bodyPr wrap="square" rtlCol="0" anchor="ctr"/>
          <a:lstStyle/>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Understanding of Space / envisioning maps</a:t>
            </a:r>
            <a:endParaRPr lang="en-US" sz="1053" dirty="0"/>
          </a:p>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Questioning my understanding the world</a:t>
            </a:r>
            <a:endParaRPr lang="en-US" sz="1053" dirty="0"/>
          </a:p>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Questioning (the absurdity) borders in itself / Big blobs of land mass</a:t>
            </a:r>
            <a:endParaRPr lang="en-US" sz="1053" dirty="0"/>
          </a:p>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How the iterations influenced my understanding of the map (in terms of precision)</a:t>
            </a:r>
            <a:endParaRPr lang="en-US" sz="1053" dirty="0"/>
          </a:p>
          <a:p>
            <a:pPr algn="l" marL="342900" indent="-342900">
              <a:lnSpc>
                <a:spcPts val="1475"/>
              </a:lnSpc>
              <a:buSzPct val="100000"/>
              <a:buChar char="•"/>
            </a:pPr>
            <a:r>
              <a:rPr lang="en-US" sz="1053" spc="-11" kern="0" dirty="0">
                <a:solidFill>
                  <a:srgbClr val="000000">
                    <a:alpha val="99000"/>
                  </a:srgbClr>
                </a:solidFill>
                <a:latin typeface="Inter" pitchFamily="34" charset="0"/>
                <a:ea typeface="Inter" pitchFamily="34" charset="-122"/>
                <a:cs typeface="Inter" pitchFamily="34" charset="-120"/>
              </a:rPr>
              <a:t>Why I kinda knew some places well, while the rest were kinda... (Asia-Africa, Morocco, Japan, East Indies, UK, Australia, the bulge of South America, Russia-Asia, Greenland)</a:t>
            </a:r>
            <a:endParaRPr lang="en-US" sz="1053" dirty="0"/>
          </a:p>
        </p:txBody>
      </p:sp>
      <p:sp>
        <p:nvSpPr>
          <p:cNvPr id="5" name="Text 3"/>
          <p:cNvSpPr/>
          <p:nvPr/>
        </p:nvSpPr>
        <p:spPr>
          <a:xfrm>
            <a:off x="481012" y="3076575"/>
            <a:ext cx="8362950" cy="476250"/>
          </a:xfrm>
          <a:prstGeom prst="rect">
            <a:avLst/>
          </a:prstGeom>
          <a:noFill/>
          <a:ln/>
        </p:spPr>
        <p:txBody>
          <a:bodyPr wrap="square" rtlCol="0" anchor="ctr"/>
          <a:lstStyle/>
          <a:p>
            <a:pPr algn="l" indent="0" marL="0">
              <a:lnSpc>
                <a:spcPts val="1890"/>
              </a:lnSpc>
              <a:buNone/>
            </a:pPr>
            <a:r>
              <a:rPr lang="en-US" sz="1350" spc="-13" kern="0" dirty="0">
                <a:solidFill>
                  <a:srgbClr val="000000">
                    <a:alpha val="99000"/>
                  </a:srgbClr>
                </a:solidFill>
                <a:latin typeface="Inter" pitchFamily="34" charset="0"/>
                <a:ea typeface="Inter" pitchFamily="34" charset="-122"/>
                <a:cs typeface="Inter" pitchFamily="34" charset="-120"/>
              </a:rPr>
              <a:t>Broadly, I was exploring my </a:t>
            </a:r>
            <a:pPr algn="l" indent="0" marL="0">
              <a:lnSpc>
                <a:spcPts val="1890"/>
              </a:lnSpc>
              <a:buNone/>
            </a:pPr>
            <a:r>
              <a:rPr lang="en-US" sz="1350" b="1" spc="-13" kern="0" dirty="0">
                <a:solidFill>
                  <a:srgbClr val="000000">
                    <a:alpha val="99000"/>
                  </a:srgbClr>
                </a:solidFill>
                <a:latin typeface="Inter" pitchFamily="34" charset="0"/>
                <a:ea typeface="Inter" pitchFamily="34" charset="-122"/>
                <a:cs typeface="Inter" pitchFamily="34" charset="-120"/>
              </a:rPr>
              <a:t>identity</a:t>
            </a:r>
            <a:pPr algn="l" indent="0" marL="0">
              <a:lnSpc>
                <a:spcPts val="1890"/>
              </a:lnSpc>
              <a:buNone/>
            </a:pPr>
            <a:r>
              <a:rPr lang="en-US" sz="1350" spc="-13" kern="0" dirty="0">
                <a:solidFill>
                  <a:srgbClr val="000000">
                    <a:alpha val="99000"/>
                  </a:srgbClr>
                </a:solidFill>
                <a:latin typeface="Inter" pitchFamily="34" charset="0"/>
                <a:ea typeface="Inter" pitchFamily="34" charset="-122"/>
                <a:cs typeface="Inter" pitchFamily="34" charset="-120"/>
              </a:rPr>
              <a:t> as an individual with the </a:t>
            </a:r>
            <a:pPr algn="l" indent="0" marL="0">
              <a:lnSpc>
                <a:spcPts val="1890"/>
              </a:lnSpc>
              <a:buNone/>
            </a:pPr>
            <a:r>
              <a:rPr lang="en-US" sz="1350" b="1" spc="-13" kern="0" dirty="0">
                <a:solidFill>
                  <a:srgbClr val="000000">
                    <a:alpha val="99000"/>
                  </a:srgbClr>
                </a:solidFill>
                <a:latin typeface="Inter" pitchFamily="34" charset="0"/>
                <a:ea typeface="Inter" pitchFamily="34" charset="-122"/>
                <a:cs typeface="Inter" pitchFamily="34" charset="-120"/>
              </a:rPr>
              <a:t>territorial border mappings</a:t>
            </a:r>
            <a:pPr algn="l" indent="0" marL="0">
              <a:lnSpc>
                <a:spcPts val="1890"/>
              </a:lnSpc>
              <a:buNone/>
            </a:pPr>
            <a:r>
              <a:rPr lang="en-US" sz="1350" spc="-13" kern="0" dirty="0">
                <a:solidFill>
                  <a:srgbClr val="000000">
                    <a:alpha val="99000"/>
                  </a:srgbClr>
                </a:solidFill>
                <a:latin typeface="Inter" pitchFamily="34" charset="0"/>
                <a:ea typeface="Inter" pitchFamily="34" charset="-122"/>
                <a:cs typeface="Inter" pitchFamily="34" charset="-120"/>
              </a:rPr>
              <a:t> that we find on the modern map and how they have </a:t>
            </a:r>
            <a:pPr algn="l" indent="0" marL="0">
              <a:lnSpc>
                <a:spcPts val="1890"/>
              </a:lnSpc>
              <a:buNone/>
            </a:pPr>
            <a:r>
              <a:rPr lang="en-US" sz="1350" b="1" spc="-13" kern="0" dirty="0">
                <a:solidFill>
                  <a:srgbClr val="000000">
                    <a:alpha val="99000"/>
                  </a:srgbClr>
                </a:solidFill>
                <a:latin typeface="Inter" pitchFamily="34" charset="0"/>
                <a:ea typeface="Inter" pitchFamily="34" charset="-122"/>
                <a:cs typeface="Inter" pitchFamily="34" charset="-120"/>
              </a:rPr>
              <a:t>shaped my perception</a:t>
            </a:r>
            <a:pPr algn="l" indent="0" marL="0">
              <a:lnSpc>
                <a:spcPts val="1890"/>
              </a:lnSpc>
              <a:buNone/>
            </a:pPr>
            <a:r>
              <a:rPr lang="en-US" sz="1350" spc="-13" kern="0" dirty="0">
                <a:solidFill>
                  <a:srgbClr val="000000">
                    <a:alpha val="99000"/>
                  </a:srgbClr>
                </a:solidFill>
                <a:latin typeface="Inter" pitchFamily="34" charset="0"/>
                <a:ea typeface="Inter" pitchFamily="34" charset="-122"/>
                <a:cs typeface="Inter" pitchFamily="34" charset="-120"/>
              </a:rPr>
              <a:t> of the world that I live in.</a:t>
            </a:r>
            <a:endParaRPr lang="en-US" sz="1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352675" y="547688"/>
            <a:ext cx="4438650" cy="4043363"/>
          </a:xfrm>
          <a:prstGeom prst="rect">
            <a:avLst/>
          </a:prstGeom>
        </p:spPr>
      </p:pic>
      <p:sp>
        <p:nvSpPr>
          <p:cNvPr id="3" name="Text 0"/>
          <p:cNvSpPr/>
          <p:nvPr/>
        </p:nvSpPr>
        <p:spPr>
          <a:xfrm>
            <a:off x="1581150" y="1838325"/>
            <a:ext cx="6434138" cy="1462088"/>
          </a:xfrm>
          <a:prstGeom prst="rect">
            <a:avLst/>
          </a:prstGeom>
          <a:noFill/>
          <a:ln/>
        </p:spPr>
        <p:txBody>
          <a:bodyPr wrap="square" rtlCol="0" anchor="ctr"/>
          <a:lstStyle/>
          <a:p>
            <a:pPr algn="l" indent="0" marL="0">
              <a:lnSpc>
                <a:spcPts val="11495"/>
              </a:lnSpc>
              <a:buNone/>
            </a:pPr>
            <a:r>
              <a:rPr lang="en-US" sz="9579" b="1" spc="-192" kern="0" dirty="0">
                <a:solidFill>
                  <a:srgbClr val="000000">
                    <a:alpha val="99000"/>
                  </a:srgbClr>
                </a:solidFill>
                <a:latin typeface="Inter" pitchFamily="34" charset="0"/>
                <a:ea typeface="Inter" pitchFamily="34" charset="-122"/>
                <a:cs typeface="Inter" pitchFamily="34" charset="-120"/>
              </a:rPr>
              <a:t>Who am I?</a:t>
            </a:r>
            <a:endParaRPr lang="en-US" sz="9579" dirty="0"/>
          </a:p>
        </p:txBody>
      </p:sp>
      <p:sp>
        <p:nvSpPr>
          <p:cNvPr id="4" name="Text 1"/>
          <p:cNvSpPr/>
          <p:nvPr/>
        </p:nvSpPr>
        <p:spPr>
          <a:xfrm>
            <a:off x="3500438" y="3181350"/>
            <a:ext cx="2600325" cy="238125"/>
          </a:xfrm>
          <a:prstGeom prst="rect">
            <a:avLst/>
          </a:prstGeom>
          <a:noFill/>
          <a:ln/>
        </p:spPr>
        <p:txBody>
          <a:bodyPr wrap="square" rtlCol="0" anchor="ctr"/>
          <a:lstStyle/>
          <a:p>
            <a:pPr algn="l" indent="0" marL="0">
              <a:lnSpc>
                <a:spcPts val="1890"/>
              </a:lnSpc>
              <a:buNone/>
            </a:pPr>
            <a:r>
              <a:rPr lang="en-US" sz="1350" spc="-13" kern="0" dirty="0">
                <a:solidFill>
                  <a:srgbClr val="000000">
                    <a:alpha val="99000"/>
                  </a:srgbClr>
                </a:solidFill>
                <a:latin typeface="Inter" pitchFamily="34" charset="0"/>
                <a:ea typeface="Inter" pitchFamily="34" charset="-122"/>
                <a:cs typeface="Inter" pitchFamily="34" charset="-120"/>
              </a:rPr>
              <a:t>(Explained Through a Map)</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40</Slides>
  <Notes>40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2025-05-02T02:18:12Z</dcterms:created>
  <dcterms:modified xsi:type="dcterms:W3CDTF">2025-05-02T02:18:12Z</dcterms:modified>
</cp:coreProperties>
</file>